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lexprut.com" TargetMode="Externa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lab.com" TargetMode="External"/><Relationship Id="rId3" Type="http://schemas.openxmlformats.org/officeDocument/2006/relationships/hyperlink" Target="https://github.com" TargetMode="External"/><Relationship Id="rId4" Type="http://schemas.openxmlformats.org/officeDocument/2006/relationships/hyperlink" Target="https://bitbucket.org"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git/git"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scm.com/book/en/v2/Getting-Started-Installing-Git"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ohndoe@example.com"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g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g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scm.com/doc"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libgit2/libgit2"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g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g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g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g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gif"/></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gif"/></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ORIGINAL_OWNER/ORIGINAL_REPOSITORY.git" TargetMode="Externa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gif"/></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irc.freenode.net" TargetMode="External"/><Relationship Id="rId3" Type="http://schemas.openxmlformats.org/officeDocument/2006/relationships/hyperlink" Target="https://git-scm.com" TargetMode="External"/><Relationship Id="rId4" Type="http://schemas.openxmlformats.org/officeDocument/2006/relationships/hyperlink" Target="https://www.codeschool.com/learn/git" TargetMode="External"/><Relationship Id="rId5" Type="http://schemas.openxmlformats.org/officeDocument/2006/relationships/hyperlink" Target="https://www.codeschool.com/courses/try-git" TargetMode="Externa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1981200"/>
            <a:ext cx="10464800" cy="3302000"/>
          </a:xfrm>
          <a:prstGeom prst="rect">
            <a:avLst/>
          </a:prstGeom>
        </p:spPr>
        <p:txBody>
          <a:bodyPr/>
          <a:lstStyle/>
          <a:p>
            <a:pPr/>
            <a:r>
              <a:t>Git — version control system</a:t>
            </a:r>
          </a:p>
        </p:txBody>
      </p:sp>
      <p:sp>
        <p:nvSpPr>
          <p:cNvPr id="120" name="Shape 120"/>
          <p:cNvSpPr/>
          <p:nvPr>
            <p:ph type="subTitle" sz="quarter" idx="1"/>
          </p:nvPr>
        </p:nvSpPr>
        <p:spPr>
          <a:xfrm>
            <a:off x="1270000" y="5308600"/>
            <a:ext cx="10464800" cy="1130300"/>
          </a:xfrm>
          <a:prstGeom prst="rect">
            <a:avLst/>
          </a:prstGeom>
        </p:spPr>
        <p:txBody>
          <a:bodyPr/>
          <a:lstStyle/>
          <a:p>
            <a:pPr defTabSz="414781">
              <a:defRPr sz="2272"/>
            </a:pPr>
          </a:p>
          <a:p>
            <a:pPr defTabSz="414781">
              <a:defRPr sz="2272"/>
            </a:pPr>
            <a:r>
              <a:t>Alex Prut (Alexandru Pruteanu)</a:t>
            </a:r>
          </a:p>
          <a:p>
            <a:pPr defTabSz="414781">
              <a:defRPr sz="2272"/>
            </a:pPr>
            <a:r>
              <a:rPr u="sng">
                <a:hlinkClick r:id="rId2" invalidUrl="" action="" tgtFrame="" tooltip="" history="1" highlightClick="0" endSnd="0"/>
              </a:rPr>
              <a:t>http://alexprut.com</a:t>
            </a:r>
          </a:p>
        </p:txBody>
      </p:sp>
      <p:pic>
        <p:nvPicPr>
          <p:cNvPr id="121" name="webisart.png"/>
          <p:cNvPicPr>
            <a:picLocks noChangeAspect="1"/>
          </p:cNvPicPr>
          <p:nvPr/>
        </p:nvPicPr>
        <p:blipFill>
          <a:blip r:embed="rId3">
            <a:extLst/>
          </a:blip>
          <a:stretch>
            <a:fillRect/>
          </a:stretch>
        </p:blipFill>
        <p:spPr>
          <a:xfrm>
            <a:off x="4186211" y="1054100"/>
            <a:ext cx="4632378" cy="1130300"/>
          </a:xfrm>
          <a:prstGeom prst="rect">
            <a:avLst/>
          </a:prstGeom>
          <a:ln w="12700">
            <a:miter lim="400000"/>
          </a:ln>
        </p:spPr>
      </p:pic>
      <p:pic>
        <p:nvPicPr>
          <p:cNvPr id="122" name="logo@2x.png"/>
          <p:cNvPicPr>
            <a:picLocks noChangeAspect="1"/>
          </p:cNvPicPr>
          <p:nvPr/>
        </p:nvPicPr>
        <p:blipFill>
          <a:blip r:embed="rId4">
            <a:extLst/>
          </a:blip>
          <a:stretch>
            <a:fillRect/>
          </a:stretch>
        </p:blipFill>
        <p:spPr>
          <a:xfrm>
            <a:off x="5803900" y="6781800"/>
            <a:ext cx="1397000" cy="584200"/>
          </a:xfrm>
          <a:prstGeom prst="rect">
            <a:avLst/>
          </a:prstGeom>
          <a:ln w="12700">
            <a:miter lim="400000"/>
          </a:ln>
        </p:spPr>
      </p:pic>
      <p:pic>
        <p:nvPicPr>
          <p:cNvPr id="123" name="GitHub_Logo.png"/>
          <p:cNvPicPr>
            <a:picLocks noChangeAspect="1"/>
          </p:cNvPicPr>
          <p:nvPr/>
        </p:nvPicPr>
        <p:blipFill>
          <a:blip r:embed="rId5">
            <a:extLst/>
          </a:blip>
          <a:stretch>
            <a:fillRect/>
          </a:stretch>
        </p:blipFill>
        <p:spPr>
          <a:xfrm>
            <a:off x="5961359" y="7505700"/>
            <a:ext cx="1082082" cy="44365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Mhh, solution!!!</a:t>
            </a:r>
          </a:p>
        </p:txBody>
      </p:sp>
      <p:sp>
        <p:nvSpPr>
          <p:cNvPr id="154" name="Shape 154"/>
          <p:cNvSpPr/>
          <p:nvPr>
            <p:ph type="body" idx="1"/>
          </p:nvPr>
        </p:nvSpPr>
        <p:spPr>
          <a:prstGeom prst="rect">
            <a:avLst/>
          </a:prstGeom>
        </p:spPr>
        <p:txBody>
          <a:bodyPr anchor="t"/>
          <a:lstStyle/>
          <a:p>
            <a:pPr/>
            <a:r>
              <a:t>Distributed version control system (Git, born in 2005)</a:t>
            </a:r>
          </a:p>
        </p:txBody>
      </p:sp>
      <p:pic>
        <p:nvPicPr>
          <p:cNvPr id="155" name="pasted-image.png"/>
          <p:cNvPicPr>
            <a:picLocks noChangeAspect="1"/>
          </p:cNvPicPr>
          <p:nvPr/>
        </p:nvPicPr>
        <p:blipFill>
          <a:blip r:embed="rId2">
            <a:extLst/>
          </a:blip>
          <a:stretch>
            <a:fillRect/>
          </a:stretch>
        </p:blipFill>
        <p:spPr>
          <a:xfrm>
            <a:off x="4085173" y="3512098"/>
            <a:ext cx="4834454" cy="5789765"/>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Git services</a:t>
            </a:r>
          </a:p>
        </p:txBody>
      </p:sp>
      <p:sp>
        <p:nvSpPr>
          <p:cNvPr id="158" name="Shape 158"/>
          <p:cNvSpPr/>
          <p:nvPr>
            <p:ph type="body" idx="1"/>
          </p:nvPr>
        </p:nvSpPr>
        <p:spPr>
          <a:prstGeom prst="rect">
            <a:avLst/>
          </a:prstGeom>
        </p:spPr>
        <p:txBody>
          <a:bodyPr/>
          <a:lstStyle/>
          <a:p>
            <a:pPr/>
            <a:r>
              <a:rPr u="sng">
                <a:hlinkClick r:id="rId2" invalidUrl="" action="" tgtFrame="" tooltip="" history="1" highlightClick="0" endSnd="0"/>
              </a:rPr>
              <a:t>https://gitlab.com</a:t>
            </a:r>
          </a:p>
          <a:p>
            <a:pPr/>
            <a:r>
              <a:rPr u="sng">
                <a:hlinkClick r:id="rId3" invalidUrl="" action="" tgtFrame="" tooltip="" history="1" highlightClick="0" endSnd="0"/>
              </a:rPr>
              <a:t>https://github.com</a:t>
            </a:r>
          </a:p>
          <a:p>
            <a:pPr/>
            <a:r>
              <a:rPr u="sng">
                <a:hlinkClick r:id="rId4" invalidUrl="" action="" tgtFrame="" tooltip="" history="1" highlightClick="0" endSnd="0"/>
              </a:rPr>
              <a:t>https://bitbucket.org</a:t>
            </a:r>
          </a:p>
        </p:txBody>
      </p:sp>
      <p:pic>
        <p:nvPicPr>
          <p:cNvPr id="159" name="pasted-image.png"/>
          <p:cNvPicPr>
            <a:picLocks noChangeAspect="1"/>
          </p:cNvPicPr>
          <p:nvPr/>
        </p:nvPicPr>
        <p:blipFill>
          <a:blip r:embed="rId5">
            <a:extLst/>
          </a:blip>
          <a:stretch>
            <a:fillRect/>
          </a:stretch>
        </p:blipFill>
        <p:spPr>
          <a:xfrm>
            <a:off x="6240471" y="5080000"/>
            <a:ext cx="6070601" cy="1333500"/>
          </a:xfrm>
          <a:prstGeom prst="rect">
            <a:avLst/>
          </a:prstGeom>
          <a:ln w="12700">
            <a:miter lim="400000"/>
          </a:ln>
        </p:spPr>
      </p:pic>
      <p:pic>
        <p:nvPicPr>
          <p:cNvPr id="160" name="pasted-image.png"/>
          <p:cNvPicPr>
            <a:picLocks noChangeAspect="1"/>
          </p:cNvPicPr>
          <p:nvPr/>
        </p:nvPicPr>
        <p:blipFill>
          <a:blip r:embed="rId6">
            <a:extLst/>
          </a:blip>
          <a:stretch>
            <a:fillRect/>
          </a:stretch>
        </p:blipFill>
        <p:spPr>
          <a:xfrm>
            <a:off x="8526471" y="6832600"/>
            <a:ext cx="1498601" cy="1638300"/>
          </a:xfrm>
          <a:prstGeom prst="rect">
            <a:avLst/>
          </a:prstGeom>
          <a:ln w="12700">
            <a:miter lim="400000"/>
          </a:ln>
        </p:spPr>
      </p:pic>
      <p:pic>
        <p:nvPicPr>
          <p:cNvPr id="161" name="pasted-image.png"/>
          <p:cNvPicPr>
            <a:picLocks noChangeAspect="1"/>
          </p:cNvPicPr>
          <p:nvPr/>
        </p:nvPicPr>
        <p:blipFill>
          <a:blip r:embed="rId7">
            <a:extLst/>
          </a:blip>
          <a:stretch>
            <a:fillRect/>
          </a:stretch>
        </p:blipFill>
        <p:spPr>
          <a:xfrm>
            <a:off x="6485904" y="3022600"/>
            <a:ext cx="4953001" cy="1638300"/>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defTabSz="572516">
              <a:defRPr sz="7840"/>
            </a:lvl1pPr>
          </a:lstStyle>
          <a:p>
            <a:pPr/>
            <a:r>
              <a:t>Goals of the new system</a:t>
            </a:r>
          </a:p>
        </p:txBody>
      </p:sp>
      <p:sp>
        <p:nvSpPr>
          <p:cNvPr id="164" name="Shape 164"/>
          <p:cNvSpPr/>
          <p:nvPr>
            <p:ph type="body" idx="1"/>
          </p:nvPr>
        </p:nvSpPr>
        <p:spPr>
          <a:prstGeom prst="rect">
            <a:avLst/>
          </a:prstGeom>
        </p:spPr>
        <p:txBody>
          <a:bodyPr anchor="t"/>
          <a:lstStyle/>
          <a:p>
            <a:pPr/>
            <a:r>
              <a:t>Speed</a:t>
            </a:r>
          </a:p>
          <a:p>
            <a:pPr/>
            <a:r>
              <a:t>Simple design</a:t>
            </a:r>
          </a:p>
          <a:p>
            <a:pPr/>
            <a:r>
              <a:t>Strong support for non-linear development (thousands of parallel branches)</a:t>
            </a:r>
          </a:p>
          <a:p>
            <a:pPr/>
            <a:r>
              <a:t>Fully distributed</a:t>
            </a:r>
          </a:p>
          <a:p>
            <a:pPr/>
            <a:r>
              <a:t>Able to handle large projects like the Linux kernel efficiently (speed and data size)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pPr/>
            <a:r>
              <a:t>1. About</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a:r>
              <a:t>Branching and Merging</a:t>
            </a:r>
          </a:p>
        </p:txBody>
      </p:sp>
      <p:sp>
        <p:nvSpPr>
          <p:cNvPr id="169" name="Shape 169"/>
          <p:cNvSpPr/>
          <p:nvPr>
            <p:ph type="body" idx="1"/>
          </p:nvPr>
        </p:nvSpPr>
        <p:spPr>
          <a:prstGeom prst="rect">
            <a:avLst/>
          </a:prstGeom>
        </p:spPr>
        <p:txBody>
          <a:bodyPr/>
          <a:lstStyle/>
          <a:p>
            <a:pPr/>
            <a:r>
              <a:t>Frictionless Context Switching</a:t>
            </a:r>
          </a:p>
          <a:p>
            <a:pPr/>
            <a:r>
              <a:t>Role-Based Codelines</a:t>
            </a:r>
          </a:p>
          <a:p>
            <a:pPr/>
            <a:r>
              <a:t>Feature Based Workflow</a:t>
            </a:r>
          </a:p>
          <a:p>
            <a:pPr/>
            <a:r>
              <a:t>Disposable Experimentation</a:t>
            </a:r>
          </a:p>
        </p:txBody>
      </p:sp>
      <p:pic>
        <p:nvPicPr>
          <p:cNvPr id="170" name="branches@2x.png"/>
          <p:cNvPicPr>
            <a:picLocks noChangeAspect="1"/>
          </p:cNvPicPr>
          <p:nvPr/>
        </p:nvPicPr>
        <p:blipFill>
          <a:blip r:embed="rId2">
            <a:extLst/>
          </a:blip>
          <a:stretch>
            <a:fillRect/>
          </a:stretch>
        </p:blipFill>
        <p:spPr>
          <a:xfrm>
            <a:off x="7379792" y="4514844"/>
            <a:ext cx="5105562" cy="2940805"/>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Small and Fast</a:t>
            </a:r>
          </a:p>
        </p:txBody>
      </p:sp>
      <p:sp>
        <p:nvSpPr>
          <p:cNvPr id="173" name="Shape 173"/>
          <p:cNvSpPr/>
          <p:nvPr>
            <p:ph type="body" idx="1"/>
          </p:nvPr>
        </p:nvSpPr>
        <p:spPr>
          <a:prstGeom prst="rect">
            <a:avLst/>
          </a:prstGeom>
        </p:spPr>
        <p:txBody>
          <a:bodyPr anchor="t"/>
          <a:lstStyle/>
          <a:p>
            <a:pPr/>
            <a:r>
              <a:t>Benchmark: Git vs. SVN</a:t>
            </a:r>
          </a:p>
        </p:txBody>
      </p:sp>
      <p:pic>
        <p:nvPicPr>
          <p:cNvPr id="174" name="Screen Shot 2016-10-10 at 22.14.54.png"/>
          <p:cNvPicPr>
            <a:picLocks noChangeAspect="1"/>
          </p:cNvPicPr>
          <p:nvPr/>
        </p:nvPicPr>
        <p:blipFill>
          <a:blip r:embed="rId2">
            <a:extLst/>
          </a:blip>
          <a:stretch>
            <a:fillRect/>
          </a:stretch>
        </p:blipFill>
        <p:spPr>
          <a:xfrm>
            <a:off x="2336800" y="4032250"/>
            <a:ext cx="8331200" cy="342900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p>
            <a:pPr/>
            <a:r>
              <a:t>Distributed</a:t>
            </a:r>
          </a:p>
        </p:txBody>
      </p:sp>
      <p:sp>
        <p:nvSpPr>
          <p:cNvPr id="177" name="Shape 177"/>
          <p:cNvSpPr/>
          <p:nvPr>
            <p:ph type="body" idx="1"/>
          </p:nvPr>
        </p:nvSpPr>
        <p:spPr>
          <a:prstGeom prst="rect">
            <a:avLst/>
          </a:prstGeom>
        </p:spPr>
        <p:txBody>
          <a:bodyPr anchor="t"/>
          <a:lstStyle/>
          <a:p>
            <a:pPr/>
            <a:r>
              <a:t>Multiple Backups</a:t>
            </a:r>
          </a:p>
          <a:p>
            <a:pPr/>
            <a:r>
              <a:t>Any Workflow</a:t>
            </a:r>
          </a:p>
        </p:txBody>
      </p:sp>
      <p:pic>
        <p:nvPicPr>
          <p:cNvPr id="178" name="workflow-a@2x.png"/>
          <p:cNvPicPr>
            <a:picLocks noChangeAspect="1"/>
          </p:cNvPicPr>
          <p:nvPr/>
        </p:nvPicPr>
        <p:blipFill>
          <a:blip r:embed="rId2">
            <a:extLst/>
          </a:blip>
          <a:stretch>
            <a:fillRect/>
          </a:stretch>
        </p:blipFill>
        <p:spPr>
          <a:xfrm>
            <a:off x="3225229" y="4096319"/>
            <a:ext cx="6554342" cy="3300862"/>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Data Assurance</a:t>
            </a:r>
          </a:p>
        </p:txBody>
      </p:sp>
      <p:sp>
        <p:nvSpPr>
          <p:cNvPr id="181" name="Shape 181"/>
          <p:cNvSpPr/>
          <p:nvPr>
            <p:ph type="body" idx="1"/>
          </p:nvPr>
        </p:nvSpPr>
        <p:spPr>
          <a:prstGeom prst="rect">
            <a:avLst/>
          </a:prstGeom>
        </p:spPr>
        <p:txBody>
          <a:bodyPr anchor="t"/>
          <a:lstStyle/>
          <a:p>
            <a:pPr/>
            <a:r>
              <a:t>The data model that Git uses ensures the cryptographic integrity of every bit of your project</a:t>
            </a:r>
          </a:p>
        </p:txBody>
      </p:sp>
      <p:pic>
        <p:nvPicPr>
          <p:cNvPr id="182" name="assurance@2x.png"/>
          <p:cNvPicPr>
            <a:picLocks noChangeAspect="1"/>
          </p:cNvPicPr>
          <p:nvPr/>
        </p:nvPicPr>
        <p:blipFill>
          <a:blip r:embed="rId2">
            <a:extLst/>
          </a:blip>
          <a:stretch>
            <a:fillRect/>
          </a:stretch>
        </p:blipFill>
        <p:spPr>
          <a:xfrm>
            <a:off x="2514600" y="3990489"/>
            <a:ext cx="7975600" cy="6629401"/>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Staging Area</a:t>
            </a:r>
          </a:p>
        </p:txBody>
      </p:sp>
      <p:sp>
        <p:nvSpPr>
          <p:cNvPr id="185" name="Shape 185"/>
          <p:cNvSpPr/>
          <p:nvPr>
            <p:ph type="body" idx="1"/>
          </p:nvPr>
        </p:nvSpPr>
        <p:spPr>
          <a:prstGeom prst="rect">
            <a:avLst/>
          </a:prstGeom>
        </p:spPr>
        <p:txBody>
          <a:bodyPr/>
          <a:lstStyle/>
          <a:p>
            <a:pPr/>
          </a:p>
        </p:txBody>
      </p:sp>
      <p:pic>
        <p:nvPicPr>
          <p:cNvPr id="186" name="index1@2x.png"/>
          <p:cNvPicPr>
            <a:picLocks noChangeAspect="1"/>
          </p:cNvPicPr>
          <p:nvPr/>
        </p:nvPicPr>
        <p:blipFill>
          <a:blip r:embed="rId2">
            <a:extLst/>
          </a:blip>
          <a:stretch>
            <a:fillRect/>
          </a:stretch>
        </p:blipFill>
        <p:spPr>
          <a:xfrm>
            <a:off x="3503301" y="4015492"/>
            <a:ext cx="5998197" cy="3462516"/>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pPr/>
            <a:r>
              <a:t>Open-Source</a:t>
            </a:r>
          </a:p>
        </p:txBody>
      </p:sp>
      <p:sp>
        <p:nvSpPr>
          <p:cNvPr id="189" name="Shape 189"/>
          <p:cNvSpPr/>
          <p:nvPr>
            <p:ph type="body" idx="1"/>
          </p:nvPr>
        </p:nvSpPr>
        <p:spPr>
          <a:prstGeom prst="rect">
            <a:avLst/>
          </a:prstGeom>
        </p:spPr>
        <p:txBody>
          <a:bodyPr/>
          <a:lstStyle/>
          <a:p>
            <a:pPr/>
            <a:r>
              <a:t>Free and Open Source</a:t>
            </a:r>
          </a:p>
          <a:p>
            <a:pPr/>
            <a:r>
              <a:t>GPLv2</a:t>
            </a:r>
          </a:p>
          <a:p>
            <a:pPr/>
            <a:r>
              <a:rPr u="sng">
                <a:hlinkClick r:id="rId2" invalidUrl="" action="" tgtFrame="" tooltip="" history="1" highlightClick="0" endSnd="0"/>
              </a:rPr>
              <a:t>https://github.com/git/git</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prstGeom prst="rect">
            <a:avLst/>
          </a:prstGeom>
        </p:spPr>
        <p:txBody>
          <a:bodyPr/>
          <a:lstStyle/>
          <a:p>
            <a:pPr/>
            <a:r>
              <a:t>Table of contents</a:t>
            </a:r>
          </a:p>
        </p:txBody>
      </p:sp>
      <p:sp>
        <p:nvSpPr>
          <p:cNvPr id="126" name="Shape 126"/>
          <p:cNvSpPr/>
          <p:nvPr>
            <p:ph type="body" idx="1"/>
          </p:nvPr>
        </p:nvSpPr>
        <p:spPr>
          <a:prstGeom prst="rect">
            <a:avLst/>
          </a:prstGeom>
        </p:spPr>
        <p:txBody>
          <a:bodyPr/>
          <a:lstStyle/>
          <a:p>
            <a:pPr marL="635000" indent="-635000">
              <a:buSzPct val="100000"/>
              <a:buAutoNum type="arabicPeriod" startAt="1"/>
            </a:pPr>
            <a:r>
              <a:rPr b="1">
                <a:latin typeface="Helvetica"/>
                <a:ea typeface="Helvetica"/>
                <a:cs typeface="Helvetica"/>
                <a:sym typeface="Helvetica"/>
              </a:rPr>
              <a:t>About</a:t>
            </a:r>
            <a:r>
              <a:t> (architecture, requirements, …)</a:t>
            </a:r>
          </a:p>
          <a:p>
            <a:pPr marL="635000" indent="-635000">
              <a:buSzPct val="100000"/>
              <a:buAutoNum type="arabicPeriod" startAt="1"/>
            </a:pPr>
            <a:r>
              <a:rPr b="1">
                <a:latin typeface="Helvetica"/>
                <a:ea typeface="Helvetica"/>
                <a:cs typeface="Helvetica"/>
                <a:sym typeface="Helvetica"/>
              </a:rPr>
              <a:t>Git Basics</a:t>
            </a:r>
            <a:r>
              <a:t> (branches, remote, commit, …)</a:t>
            </a:r>
          </a:p>
          <a:p>
            <a:pPr marL="635000" indent="-635000">
              <a:buSzPct val="100000"/>
              <a:buAutoNum type="arabicPeriod" startAt="1"/>
            </a:pPr>
            <a:r>
              <a:rPr b="1">
                <a:latin typeface="Helvetica"/>
                <a:ea typeface="Helvetica"/>
                <a:cs typeface="Helvetica"/>
                <a:sym typeface="Helvetica"/>
              </a:rPr>
              <a:t>Advanced Topics</a:t>
            </a:r>
            <a:r>
              <a:t> (rebase, stashing,…)</a:t>
            </a:r>
          </a:p>
          <a:p>
            <a:pPr marL="635000" indent="-635000">
              <a:buSzPct val="100000"/>
              <a:buAutoNum type="arabicPeriod" startAt="1"/>
            </a:pPr>
            <a:r>
              <a:rPr b="1">
                <a:latin typeface="Helvetica"/>
                <a:ea typeface="Helvetica"/>
                <a:cs typeface="Helvetica"/>
                <a:sym typeface="Helvetica"/>
              </a:rPr>
              <a:t>Demo</a:t>
            </a:r>
            <a:r>
              <a:t> (how to contribute to an open-source project)</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prstGeom prst="rect">
            <a:avLst/>
          </a:prstGeom>
        </p:spPr>
        <p:txBody>
          <a:bodyPr/>
          <a:lstStyle/>
          <a:p>
            <a:pPr/>
            <a:r>
              <a:t>2. Git Basics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lvl1pPr defTabSz="514095">
              <a:defRPr sz="7040"/>
            </a:lvl1pPr>
          </a:lstStyle>
          <a:p>
            <a:pPr/>
            <a:r>
              <a:t>Snapshots, Not Differences</a:t>
            </a:r>
          </a:p>
        </p:txBody>
      </p:sp>
      <p:sp>
        <p:nvSpPr>
          <p:cNvPr id="194" name="Shape 194"/>
          <p:cNvSpPr/>
          <p:nvPr>
            <p:ph type="body" idx="1"/>
          </p:nvPr>
        </p:nvSpPr>
        <p:spPr>
          <a:prstGeom prst="rect">
            <a:avLst/>
          </a:prstGeom>
        </p:spPr>
        <p:txBody>
          <a:bodyPr/>
          <a:lstStyle/>
          <a:p>
            <a:pPr/>
          </a:p>
        </p:txBody>
      </p:sp>
      <p:pic>
        <p:nvPicPr>
          <p:cNvPr id="195" name="deltas.png"/>
          <p:cNvPicPr>
            <a:picLocks noChangeAspect="1"/>
          </p:cNvPicPr>
          <p:nvPr/>
        </p:nvPicPr>
        <p:blipFill>
          <a:blip r:embed="rId2">
            <a:extLst/>
          </a:blip>
          <a:stretch>
            <a:fillRect/>
          </a:stretch>
        </p:blipFill>
        <p:spPr>
          <a:xfrm>
            <a:off x="1422400" y="3778250"/>
            <a:ext cx="10160000" cy="39370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lvl1pPr defTabSz="514095">
              <a:defRPr sz="7040"/>
            </a:lvl1pPr>
          </a:lstStyle>
          <a:p>
            <a:pPr/>
            <a:r>
              <a:t>Snapshots, Not Differences</a:t>
            </a:r>
          </a:p>
        </p:txBody>
      </p:sp>
      <p:sp>
        <p:nvSpPr>
          <p:cNvPr id="198" name="Shape 198"/>
          <p:cNvSpPr/>
          <p:nvPr>
            <p:ph type="body" idx="1"/>
          </p:nvPr>
        </p:nvSpPr>
        <p:spPr>
          <a:prstGeom prst="rect">
            <a:avLst/>
          </a:prstGeom>
        </p:spPr>
        <p:txBody>
          <a:bodyPr/>
          <a:lstStyle/>
          <a:p>
            <a:pPr/>
          </a:p>
        </p:txBody>
      </p:sp>
      <p:pic>
        <p:nvPicPr>
          <p:cNvPr id="199" name="snapshots.png"/>
          <p:cNvPicPr>
            <a:picLocks noChangeAspect="1"/>
          </p:cNvPicPr>
          <p:nvPr/>
        </p:nvPicPr>
        <p:blipFill>
          <a:blip r:embed="rId2">
            <a:extLst/>
          </a:blip>
          <a:stretch>
            <a:fillRect/>
          </a:stretch>
        </p:blipFill>
        <p:spPr>
          <a:xfrm>
            <a:off x="1422400" y="3810000"/>
            <a:ext cx="10160000" cy="38735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title"/>
          </p:nvPr>
        </p:nvSpPr>
        <p:spPr>
          <a:prstGeom prst="rect">
            <a:avLst/>
          </a:prstGeom>
        </p:spPr>
        <p:txBody>
          <a:bodyPr/>
          <a:lstStyle/>
          <a:p>
            <a:pPr/>
            <a:r>
              <a:t>The Three States</a:t>
            </a:r>
          </a:p>
        </p:txBody>
      </p:sp>
      <p:sp>
        <p:nvSpPr>
          <p:cNvPr id="202" name="Shape 202"/>
          <p:cNvSpPr/>
          <p:nvPr>
            <p:ph type="body" idx="1"/>
          </p:nvPr>
        </p:nvSpPr>
        <p:spPr>
          <a:prstGeom prst="rect">
            <a:avLst/>
          </a:prstGeom>
        </p:spPr>
        <p:txBody>
          <a:bodyPr anchor="t"/>
          <a:lstStyle/>
          <a:p>
            <a:pPr/>
            <a:r>
              <a:t>Modified, Staged, Committed</a:t>
            </a:r>
          </a:p>
        </p:txBody>
      </p:sp>
      <p:pic>
        <p:nvPicPr>
          <p:cNvPr id="203" name="areas.png"/>
          <p:cNvPicPr>
            <a:picLocks noChangeAspect="1"/>
          </p:cNvPicPr>
          <p:nvPr/>
        </p:nvPicPr>
        <p:blipFill>
          <a:blip r:embed="rId2">
            <a:extLst/>
          </a:blip>
          <a:stretch>
            <a:fillRect/>
          </a:stretch>
        </p:blipFill>
        <p:spPr>
          <a:xfrm>
            <a:off x="1422400" y="3708300"/>
            <a:ext cx="10160000" cy="5600701"/>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p>
            <a:pPr/>
            <a:r>
              <a:t>The Command Line</a:t>
            </a:r>
          </a:p>
        </p:txBody>
      </p:sp>
      <p:sp>
        <p:nvSpPr>
          <p:cNvPr id="206" name="Shape 206"/>
          <p:cNvSpPr/>
          <p:nvPr>
            <p:ph type="body" idx="1"/>
          </p:nvPr>
        </p:nvSpPr>
        <p:spPr>
          <a:prstGeom prst="rect">
            <a:avLst/>
          </a:prstGeom>
        </p:spPr>
        <p:txBody>
          <a:bodyPr/>
          <a:lstStyle/>
          <a:p>
            <a:pPr/>
            <a:r>
              <a:t>The command line is the only place you can run all Git commands!!!</a:t>
            </a:r>
          </a:p>
          <a:p>
            <a:pPr/>
            <a:r>
              <a:t>We will expect you to know how to open Terminal in Mac or Command Prompt or Powershell in Windows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a:r>
              <a:t>Installing Git</a:t>
            </a:r>
          </a:p>
        </p:txBody>
      </p:sp>
      <p:sp>
        <p:nvSpPr>
          <p:cNvPr id="209" name="Shape 209"/>
          <p:cNvSpPr/>
          <p:nvPr>
            <p:ph type="body" idx="1"/>
          </p:nvPr>
        </p:nvSpPr>
        <p:spPr>
          <a:prstGeom prst="rect">
            <a:avLst/>
          </a:prstGeom>
        </p:spPr>
        <p:txBody>
          <a:bodyPr/>
          <a:lstStyle/>
          <a:p>
            <a:pPr/>
            <a:r>
              <a:t>Kind of trivial</a:t>
            </a:r>
          </a:p>
          <a:p>
            <a:pPr/>
            <a:r>
              <a:rPr u="sng">
                <a:hlinkClick r:id="rId2" invalidUrl="" action="" tgtFrame="" tooltip="" history="1" highlightClick="0" endSnd="0"/>
              </a:rPr>
              <a:t>https://git-scm.com/book/en/v2/Getting-Started-Installing-Git</a:t>
            </a:r>
          </a:p>
          <a:p>
            <a:pPr/>
            <a:r>
              <a:t>Linux, Mac, Windows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a:r>
              <a:t>First-Time Git Setup</a:t>
            </a:r>
          </a:p>
        </p:txBody>
      </p:sp>
      <p:sp>
        <p:nvSpPr>
          <p:cNvPr id="212" name="Shape 212"/>
          <p:cNvSpPr/>
          <p:nvPr>
            <p:ph type="body" idx="1"/>
          </p:nvPr>
        </p:nvSpPr>
        <p:spPr>
          <a:prstGeom prst="rect">
            <a:avLst/>
          </a:prstGeom>
        </p:spPr>
        <p:txBody>
          <a:bodyPr/>
          <a:lstStyle/>
          <a:p>
            <a:pPr marL="404495" indent="-404495" defTabSz="531622">
              <a:spcBef>
                <a:spcPts val="3800"/>
              </a:spcBef>
              <a:defRPr sz="3276"/>
            </a:pPr>
            <a:r>
              <a:t>a few things to customize your Git environment</a:t>
            </a:r>
          </a:p>
          <a:p>
            <a:pPr marL="404495" indent="-404495" defTabSz="531622">
              <a:spcBef>
                <a:spcPts val="3800"/>
              </a:spcBef>
              <a:defRPr sz="3276"/>
            </a:pPr>
            <a:r>
              <a:t>3 of configuration levels, you can override</a:t>
            </a:r>
          </a:p>
          <a:p>
            <a:pPr lvl="2" marL="0" indent="416052" defTabSz="531622">
              <a:spcBef>
                <a:spcPts val="3800"/>
              </a:spcBef>
              <a:buSzTx/>
              <a:buNone/>
              <a:defRPr sz="3276">
                <a:latin typeface="PT Mono"/>
                <a:ea typeface="PT Mono"/>
                <a:cs typeface="PT Mono"/>
                <a:sym typeface="PT Mono"/>
              </a:defRPr>
            </a:pPr>
            <a:r>
              <a:t>$ git config --global user.name "John Doe"</a:t>
            </a:r>
          </a:p>
          <a:p>
            <a:pPr lvl="2" marL="0" indent="416052" defTabSz="531622">
              <a:spcBef>
                <a:spcPts val="3800"/>
              </a:spcBef>
              <a:buSzTx/>
              <a:buNone/>
              <a:defRPr sz="3276">
                <a:latin typeface="PT Mono"/>
                <a:ea typeface="PT Mono"/>
                <a:cs typeface="PT Mono"/>
                <a:sym typeface="PT Mono"/>
              </a:defRPr>
            </a:pPr>
            <a:r>
              <a:t>$ git config --global user.email </a:t>
            </a:r>
            <a:r>
              <a:rPr u="sng">
                <a:hlinkClick r:id="rId2" invalidUrl="" action="" tgtFrame="" tooltip="" history="1" highlightClick="0" endSnd="0"/>
              </a:rPr>
              <a:t>johndoe@example.com</a:t>
            </a:r>
          </a:p>
          <a:p>
            <a:pPr lvl="2" marL="0" indent="416052" defTabSz="531622">
              <a:spcBef>
                <a:spcPts val="3800"/>
              </a:spcBef>
              <a:buSzTx/>
              <a:buNone/>
              <a:defRPr sz="3276">
                <a:latin typeface="PT Mono"/>
                <a:ea typeface="PT Mono"/>
                <a:cs typeface="PT Mono"/>
                <a:sym typeface="PT Mono"/>
              </a:defRPr>
            </a:pPr>
            <a:r>
              <a:t>$ git config —list</a:t>
            </a:r>
          </a:p>
          <a:p>
            <a:pPr lvl="2" marL="0" indent="416052" defTabSz="531622">
              <a:spcBef>
                <a:spcPts val="3800"/>
              </a:spcBef>
              <a:buSzTx/>
              <a:buNone/>
              <a:defRPr sz="3276">
                <a:latin typeface="PT Mono"/>
                <a:ea typeface="PT Mono"/>
                <a:cs typeface="PT Mono"/>
                <a:sym typeface="PT Mono"/>
              </a:defRPr>
            </a:pPr>
            <a:r>
              <a:t>$ git help &lt;verb&gt;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a:p>
        </p:txBody>
      </p:sp>
      <p:sp>
        <p:nvSpPr>
          <p:cNvPr id="215" name="Shape 215"/>
          <p:cNvSpPr/>
          <p:nvPr>
            <p:ph type="body" idx="1"/>
          </p:nvPr>
        </p:nvSpPr>
        <p:spPr>
          <a:prstGeom prst="rect">
            <a:avLst/>
          </a:prstGeom>
        </p:spPr>
        <p:txBody>
          <a:bodyPr/>
          <a:lstStyle/>
          <a:p>
            <a:pPr/>
          </a:p>
        </p:txBody>
      </p:sp>
      <p:pic>
        <p:nvPicPr>
          <p:cNvPr id="216" name="git-config.gif"/>
          <p:cNvPicPr>
            <a:picLocks noChangeAspect="0"/>
          </p:cNvPicPr>
          <p:nvPr/>
        </p:nvPicPr>
        <p:blipFill>
          <a:blip r:embed="rId2">
            <a:extLst/>
          </a:blip>
          <a:stretch>
            <a:fillRect/>
          </a:stretch>
        </p:blipFill>
        <p:spPr>
          <a:xfrm>
            <a:off x="-19771" y="30465"/>
            <a:ext cx="13044342" cy="969267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p>
        </p:txBody>
      </p:sp>
      <p:sp>
        <p:nvSpPr>
          <p:cNvPr id="219" name="Shape 219"/>
          <p:cNvSpPr/>
          <p:nvPr>
            <p:ph type="body" idx="1"/>
          </p:nvPr>
        </p:nvSpPr>
        <p:spPr>
          <a:prstGeom prst="rect">
            <a:avLst/>
          </a:prstGeom>
        </p:spPr>
        <p:txBody>
          <a:bodyPr/>
          <a:lstStyle/>
          <a:p>
            <a:pPr/>
          </a:p>
        </p:txBody>
      </p:sp>
      <p:pic>
        <p:nvPicPr>
          <p:cNvPr id="220" name="git-directory.gif"/>
          <p:cNvPicPr>
            <a:picLocks noChangeAspect="0"/>
          </p:cNvPicPr>
          <p:nvPr/>
        </p:nvPicPr>
        <p:blipFill>
          <a:blip r:embed="rId2">
            <a:extLst/>
          </a:blip>
          <a:stretch>
            <a:fillRect/>
          </a:stretch>
        </p:blipFill>
        <p:spPr>
          <a:xfrm>
            <a:off x="6440" y="49941"/>
            <a:ext cx="12991920" cy="965371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prstGeom prst="rect">
            <a:avLst/>
          </a:prstGeom>
        </p:spPr>
        <p:txBody>
          <a:bodyPr/>
          <a:lstStyle/>
          <a:p>
            <a:pPr/>
            <a:r>
              <a:t>Basic Git workflow</a:t>
            </a:r>
          </a:p>
        </p:txBody>
      </p:sp>
      <p:sp>
        <p:nvSpPr>
          <p:cNvPr id="223" name="Shape 223"/>
          <p:cNvSpPr/>
          <p:nvPr>
            <p:ph type="body" idx="1"/>
          </p:nvPr>
        </p:nvSpPr>
        <p:spPr>
          <a:prstGeom prst="rect">
            <a:avLst/>
          </a:prstGeom>
        </p:spPr>
        <p:txBody>
          <a:bodyPr/>
          <a:lstStyle/>
          <a:p>
            <a:pPr marL="635000" indent="-635000">
              <a:buSzPct val="100000"/>
              <a:buAutoNum type="arabicPeriod" startAt="1"/>
            </a:pPr>
            <a:r>
              <a:t>You modify files in your working directory.</a:t>
            </a:r>
          </a:p>
          <a:p>
            <a:pPr marL="635000" indent="-635000">
              <a:buSzPct val="100000"/>
              <a:buAutoNum type="arabicPeriod" startAt="1"/>
            </a:pPr>
            <a:r>
              <a:t>You stage the files, adding snapshots of them to your staging area.</a:t>
            </a:r>
          </a:p>
          <a:p>
            <a:pPr marL="635000" indent="-635000">
              <a:buSzPct val="100000"/>
              <a:buAutoNum type="arabicPeriod" startAt="1"/>
            </a:pPr>
            <a:r>
              <a:t>You do a commit, which takes the files as they are in the staging area and stores that snapshot permanently to your Git directory.</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lvl1pPr defTabSz="490727">
              <a:defRPr sz="6719"/>
            </a:lvl1pPr>
          </a:lstStyle>
          <a:p>
            <a:pPr/>
            <a:r>
              <a:t>Images and Text are not mine!</a:t>
            </a:r>
          </a:p>
        </p:txBody>
      </p:sp>
      <p:sp>
        <p:nvSpPr>
          <p:cNvPr id="129" name="Shape 129"/>
          <p:cNvSpPr/>
          <p:nvPr>
            <p:ph type="body" idx="1"/>
          </p:nvPr>
        </p:nvSpPr>
        <p:spPr>
          <a:prstGeom prst="rect">
            <a:avLst/>
          </a:prstGeom>
        </p:spPr>
        <p:txBody>
          <a:bodyPr/>
          <a:lstStyle/>
          <a:p>
            <a:pPr/>
            <a:r>
              <a:t>Thanks to </a:t>
            </a:r>
            <a:r>
              <a:rPr u="sng">
                <a:hlinkClick r:id="rId2" invalidUrl="" action="" tgtFrame="" tooltip="" history="1" highlightClick="0" endSnd="0"/>
              </a:rPr>
              <a:t>https://git-scm.com/doc</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a:r>
              <a:t>Getting a Git Repository</a:t>
            </a:r>
          </a:p>
        </p:txBody>
      </p:sp>
      <p:sp>
        <p:nvSpPr>
          <p:cNvPr id="226" name="Shape 226"/>
          <p:cNvSpPr/>
          <p:nvPr>
            <p:ph type="body" idx="1"/>
          </p:nvPr>
        </p:nvSpPr>
        <p:spPr>
          <a:prstGeom prst="rect">
            <a:avLst/>
          </a:prstGeom>
        </p:spPr>
        <p:txBody>
          <a:bodyPr/>
          <a:lstStyle/>
          <a:p>
            <a:pPr marL="368934" indent="-368934" defTabSz="484886">
              <a:spcBef>
                <a:spcPts val="3400"/>
              </a:spcBef>
              <a:defRPr sz="2988"/>
            </a:pPr>
            <a:r>
              <a:t>Initializing a Repository in an Existing Directory</a:t>
            </a:r>
          </a:p>
          <a:p>
            <a:pPr lvl="3" marL="0" indent="569213" defTabSz="484886">
              <a:spcBef>
                <a:spcPts val="3400"/>
              </a:spcBef>
              <a:buSzTx/>
              <a:buNone/>
              <a:defRPr sz="2988">
                <a:latin typeface="PT Mono"/>
                <a:ea typeface="PT Mono"/>
                <a:cs typeface="PT Mono"/>
                <a:sym typeface="PT Mono"/>
              </a:defRPr>
            </a:pPr>
            <a:r>
              <a:t>$ git init</a:t>
            </a:r>
          </a:p>
          <a:p>
            <a:pPr lvl="3" marL="0" indent="569213" defTabSz="484886">
              <a:spcBef>
                <a:spcPts val="3400"/>
              </a:spcBef>
              <a:buSzTx/>
              <a:buNone/>
              <a:defRPr sz="2988">
                <a:latin typeface="PT Mono"/>
                <a:ea typeface="PT Mono"/>
                <a:cs typeface="PT Mono"/>
                <a:sym typeface="PT Mono"/>
              </a:defRPr>
            </a:pPr>
            <a:r>
              <a:t>$ git add *.c</a:t>
            </a:r>
          </a:p>
          <a:p>
            <a:pPr lvl="3" marL="0" indent="569213" defTabSz="484886">
              <a:spcBef>
                <a:spcPts val="3400"/>
              </a:spcBef>
              <a:buSzTx/>
              <a:buNone/>
              <a:defRPr sz="2988">
                <a:latin typeface="PT Mono"/>
                <a:ea typeface="PT Mono"/>
                <a:cs typeface="PT Mono"/>
                <a:sym typeface="PT Mono"/>
              </a:defRPr>
            </a:pPr>
            <a:r>
              <a:t>$ git add LICENSE</a:t>
            </a:r>
          </a:p>
          <a:p>
            <a:pPr lvl="3" marL="0" indent="569213" defTabSz="484886">
              <a:spcBef>
                <a:spcPts val="3400"/>
              </a:spcBef>
              <a:buSzTx/>
              <a:buNone/>
              <a:defRPr sz="2988">
                <a:latin typeface="PT Mono"/>
                <a:ea typeface="PT Mono"/>
                <a:cs typeface="PT Mono"/>
                <a:sym typeface="PT Mono"/>
              </a:defRPr>
            </a:pPr>
            <a:r>
              <a:t>$ git commit -m 'initial project version’</a:t>
            </a:r>
          </a:p>
          <a:p>
            <a:pPr marL="368934" indent="-368934" defTabSz="484886">
              <a:spcBef>
                <a:spcPts val="3400"/>
              </a:spcBef>
              <a:defRPr sz="2988"/>
            </a:pPr>
            <a:r>
              <a:t>Cloning an Existing Repository</a:t>
            </a:r>
          </a:p>
          <a:p>
            <a:pPr lvl="3" marL="0" indent="569213" defTabSz="484886">
              <a:spcBef>
                <a:spcPts val="3400"/>
              </a:spcBef>
              <a:buSzTx/>
              <a:buNone/>
              <a:defRPr sz="2988">
                <a:latin typeface="PT Mono"/>
                <a:ea typeface="PT Mono"/>
                <a:cs typeface="PT Mono"/>
                <a:sym typeface="PT Mono"/>
              </a:defRPr>
            </a:pPr>
            <a:r>
              <a:t>$ git clone </a:t>
            </a:r>
            <a:r>
              <a:rPr u="sng">
                <a:hlinkClick r:id="rId2" invalidUrl="" action="" tgtFrame="" tooltip="" history="1" highlightClick="0" endSnd="0"/>
              </a:rPr>
              <a:t>https://github.com/libgit2/libgit2</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p>
            <a:pPr/>
          </a:p>
        </p:txBody>
      </p:sp>
      <p:sp>
        <p:nvSpPr>
          <p:cNvPr id="229" name="Shape 229"/>
          <p:cNvSpPr/>
          <p:nvPr>
            <p:ph type="body" idx="1"/>
          </p:nvPr>
        </p:nvSpPr>
        <p:spPr>
          <a:prstGeom prst="rect">
            <a:avLst/>
          </a:prstGeom>
        </p:spPr>
        <p:txBody>
          <a:bodyPr/>
          <a:lstStyle/>
          <a:p>
            <a:pPr/>
          </a:p>
        </p:txBody>
      </p:sp>
      <p:pic>
        <p:nvPicPr>
          <p:cNvPr id="230" name="git-init.gif"/>
          <p:cNvPicPr>
            <a:picLocks noChangeAspect="0"/>
          </p:cNvPicPr>
          <p:nvPr/>
        </p:nvPicPr>
        <p:blipFill>
          <a:blip r:embed="rId2">
            <a:extLst/>
          </a:blip>
          <a:stretch>
            <a:fillRect/>
          </a:stretch>
        </p:blipFill>
        <p:spPr>
          <a:xfrm>
            <a:off x="-1" y="45155"/>
            <a:ext cx="13004801" cy="966329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lvl1pPr defTabSz="490727">
              <a:defRPr sz="6719"/>
            </a:lvl1pPr>
          </a:lstStyle>
          <a:p>
            <a:pPr/>
            <a:r>
              <a:t>Recording Changes to the Repository</a:t>
            </a:r>
          </a:p>
        </p:txBody>
      </p:sp>
      <p:sp>
        <p:nvSpPr>
          <p:cNvPr id="233" name="Shape 233"/>
          <p:cNvSpPr/>
          <p:nvPr>
            <p:ph type="body" idx="1"/>
          </p:nvPr>
        </p:nvSpPr>
        <p:spPr>
          <a:prstGeom prst="rect">
            <a:avLst/>
          </a:prstGeom>
        </p:spPr>
        <p:txBody>
          <a:bodyPr/>
          <a:lstStyle/>
          <a:p>
            <a:pPr marL="360045" indent="-360045" defTabSz="473201">
              <a:spcBef>
                <a:spcPts val="3400"/>
              </a:spcBef>
              <a:defRPr sz="2916"/>
            </a:pPr>
            <a:r>
              <a:t>File in your working directory can be in one of two states: </a:t>
            </a:r>
            <a:r>
              <a:rPr b="1">
                <a:latin typeface="Helvetica"/>
                <a:ea typeface="Helvetica"/>
                <a:cs typeface="Helvetica"/>
                <a:sym typeface="Helvetica"/>
              </a:rPr>
              <a:t>tracked</a:t>
            </a:r>
            <a:r>
              <a:t> or </a:t>
            </a:r>
            <a:r>
              <a:rPr b="1">
                <a:latin typeface="Helvetica"/>
                <a:ea typeface="Helvetica"/>
                <a:cs typeface="Helvetica"/>
                <a:sym typeface="Helvetica"/>
              </a:rPr>
              <a:t>untracked</a:t>
            </a:r>
          </a:p>
          <a:p>
            <a:pPr lvl="1" marL="720090" indent="-360045" defTabSz="473201">
              <a:spcBef>
                <a:spcPts val="3400"/>
              </a:spcBef>
              <a:defRPr sz="2916"/>
            </a:pPr>
            <a:r>
              <a:t>Tracked: files are files that were in the last snapshot; they can be:</a:t>
            </a:r>
          </a:p>
          <a:p>
            <a:pPr lvl="2" marL="1080135" indent="-360045" defTabSz="473201">
              <a:spcBef>
                <a:spcPts val="3400"/>
              </a:spcBef>
              <a:defRPr sz="2916"/>
            </a:pPr>
            <a:r>
              <a:t>unmodified</a:t>
            </a:r>
          </a:p>
          <a:p>
            <a:pPr lvl="2" marL="1080135" indent="-360045" defTabSz="473201">
              <a:spcBef>
                <a:spcPts val="3400"/>
              </a:spcBef>
              <a:defRPr sz="2916"/>
            </a:pPr>
            <a:r>
              <a:t>modified</a:t>
            </a:r>
          </a:p>
          <a:p>
            <a:pPr lvl="2" marL="1080135" indent="-360045" defTabSz="473201">
              <a:spcBef>
                <a:spcPts val="3400"/>
              </a:spcBef>
              <a:defRPr sz="2916"/>
            </a:pPr>
            <a:r>
              <a:t>staged</a:t>
            </a:r>
          </a:p>
          <a:p>
            <a:pPr lvl="1" marL="720090" indent="-360045" defTabSz="473201">
              <a:spcBef>
                <a:spcPts val="3400"/>
              </a:spcBef>
              <a:defRPr sz="2916"/>
            </a:pPr>
            <a:r>
              <a:t>Untracked: files are everything else – any files in your working directory that were not in your last snapshot </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lvl1pPr defTabSz="490727">
              <a:defRPr sz="6719"/>
            </a:lvl1pPr>
          </a:lstStyle>
          <a:p>
            <a:pPr/>
            <a:r>
              <a:t>Lifecycle of the status of your files</a:t>
            </a:r>
          </a:p>
        </p:txBody>
      </p:sp>
      <p:sp>
        <p:nvSpPr>
          <p:cNvPr id="236" name="Shape 236"/>
          <p:cNvSpPr/>
          <p:nvPr>
            <p:ph type="body" idx="1"/>
          </p:nvPr>
        </p:nvSpPr>
        <p:spPr>
          <a:prstGeom prst="rect">
            <a:avLst/>
          </a:prstGeom>
        </p:spPr>
        <p:txBody>
          <a:bodyPr/>
          <a:lstStyle/>
          <a:p>
            <a:pPr/>
          </a:p>
        </p:txBody>
      </p:sp>
      <p:pic>
        <p:nvPicPr>
          <p:cNvPr id="237" name="lifecycle.png"/>
          <p:cNvPicPr>
            <a:picLocks noChangeAspect="1"/>
          </p:cNvPicPr>
          <p:nvPr/>
        </p:nvPicPr>
        <p:blipFill>
          <a:blip r:embed="rId2">
            <a:extLst/>
          </a:blip>
          <a:stretch>
            <a:fillRect/>
          </a:stretch>
        </p:blipFill>
        <p:spPr>
          <a:xfrm>
            <a:off x="1422400" y="3651250"/>
            <a:ext cx="10160000" cy="41910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pPr/>
            <a:r>
              <a:t>Basic Commands</a:t>
            </a:r>
          </a:p>
        </p:txBody>
      </p:sp>
      <p:sp>
        <p:nvSpPr>
          <p:cNvPr id="240" name="Shape 240"/>
          <p:cNvSpPr/>
          <p:nvPr>
            <p:ph type="body" idx="1"/>
          </p:nvPr>
        </p:nvSpPr>
        <p:spPr>
          <a:prstGeom prst="rect">
            <a:avLst/>
          </a:prstGeom>
        </p:spPr>
        <p:txBody>
          <a:bodyPr/>
          <a:lstStyle/>
          <a:p>
            <a:pPr marL="222250" indent="-222250" defTabSz="292100">
              <a:spcBef>
                <a:spcPts val="2100"/>
              </a:spcBef>
              <a:defRPr sz="1800"/>
            </a:pPr>
            <a:r>
              <a:t>Checking the Status of Your File</a:t>
            </a:r>
          </a:p>
          <a:p>
            <a:pPr lvl="1" marL="0" indent="114300" defTabSz="292100">
              <a:spcBef>
                <a:spcPts val="2100"/>
              </a:spcBef>
              <a:buSzTx/>
              <a:buNone/>
              <a:defRPr sz="1800">
                <a:latin typeface="PT Mono"/>
                <a:ea typeface="PT Mono"/>
                <a:cs typeface="PT Mono"/>
                <a:sym typeface="PT Mono"/>
              </a:defRPr>
            </a:pPr>
            <a:r>
              <a:t>$ git status</a:t>
            </a:r>
          </a:p>
          <a:p>
            <a:pPr marL="222250" indent="-222250" defTabSz="292100">
              <a:spcBef>
                <a:spcPts val="2100"/>
              </a:spcBef>
              <a:defRPr sz="1800"/>
            </a:pPr>
            <a:r>
              <a:t>Tracking New Files</a:t>
            </a:r>
          </a:p>
          <a:p>
            <a:pPr lvl="1" marL="0" indent="114300" defTabSz="292100">
              <a:spcBef>
                <a:spcPts val="2100"/>
              </a:spcBef>
              <a:buSzTx/>
              <a:buNone/>
              <a:defRPr sz="1800">
                <a:latin typeface="PT Mono"/>
                <a:ea typeface="PT Mono"/>
                <a:cs typeface="PT Mono"/>
                <a:sym typeface="PT Mono"/>
              </a:defRPr>
            </a:pPr>
            <a:r>
              <a:t>$ git add</a:t>
            </a:r>
          </a:p>
          <a:p>
            <a:pPr marL="222250" indent="-222250" defTabSz="292100">
              <a:spcBef>
                <a:spcPts val="2100"/>
              </a:spcBef>
              <a:defRPr sz="1800"/>
            </a:pPr>
            <a:r>
              <a:t>Ignoring Files</a:t>
            </a:r>
          </a:p>
          <a:p>
            <a:pPr lvl="1" marL="0" indent="114300" defTabSz="292100">
              <a:spcBef>
                <a:spcPts val="2100"/>
              </a:spcBef>
              <a:buSzTx/>
              <a:buNone/>
              <a:defRPr sz="1800">
                <a:latin typeface="PT Mono"/>
                <a:ea typeface="PT Mono"/>
                <a:cs typeface="PT Mono"/>
                <a:sym typeface="PT Mono"/>
              </a:defRPr>
            </a:pPr>
            <a:r>
              <a:t>$ cat .gitignore</a:t>
            </a:r>
          </a:p>
          <a:p>
            <a:pPr marL="222250" indent="-222250" defTabSz="292100">
              <a:spcBef>
                <a:spcPts val="2100"/>
              </a:spcBef>
              <a:defRPr sz="1800"/>
            </a:pPr>
            <a:r>
              <a:t>Viewing Your Staged and Unstaged Changes</a:t>
            </a:r>
          </a:p>
          <a:p>
            <a:pPr lvl="1" marL="0" indent="114300" defTabSz="292100">
              <a:spcBef>
                <a:spcPts val="2100"/>
              </a:spcBef>
              <a:buSzTx/>
              <a:buNone/>
              <a:defRPr sz="1800">
                <a:latin typeface="PT Mono"/>
                <a:ea typeface="PT Mono"/>
                <a:cs typeface="PT Mono"/>
                <a:sym typeface="PT Mono"/>
              </a:defRPr>
            </a:pPr>
            <a:r>
              <a:t>$ git diff</a:t>
            </a:r>
          </a:p>
          <a:p>
            <a:pPr marL="222250" indent="-222250" defTabSz="292100">
              <a:spcBef>
                <a:spcPts val="2100"/>
              </a:spcBef>
              <a:defRPr sz="1800"/>
            </a:pPr>
            <a:r>
              <a:t>Removing Files</a:t>
            </a:r>
          </a:p>
          <a:p>
            <a:pPr lvl="1" marL="0" indent="114300" defTabSz="292100">
              <a:spcBef>
                <a:spcPts val="2100"/>
              </a:spcBef>
              <a:buSzTx/>
              <a:buNone/>
              <a:defRPr sz="1800">
                <a:latin typeface="PT Mono"/>
                <a:ea typeface="PT Mono"/>
                <a:cs typeface="PT Mono"/>
                <a:sym typeface="PT Mono"/>
              </a:defRPr>
            </a:pPr>
            <a:r>
              <a:t>$ git rm PROJECTS.md</a:t>
            </a:r>
          </a:p>
          <a:p>
            <a:pPr marL="222250" indent="-222250" defTabSz="292100">
              <a:spcBef>
                <a:spcPts val="2100"/>
              </a:spcBef>
              <a:defRPr sz="1800"/>
            </a:pPr>
            <a:r>
              <a:t>Committing Your Changes</a:t>
            </a:r>
          </a:p>
          <a:p>
            <a:pPr lvl="1" marL="0" indent="114300" defTabSz="292100">
              <a:spcBef>
                <a:spcPts val="2100"/>
              </a:spcBef>
              <a:buSzTx/>
              <a:buNone/>
              <a:defRPr sz="1800">
                <a:latin typeface="PT Mono"/>
                <a:ea typeface="PT Mono"/>
                <a:cs typeface="PT Mono"/>
                <a:sym typeface="PT Mono"/>
              </a:defRPr>
            </a:pPr>
            <a:r>
              <a:t>$ git commit -m “message example here”</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p>
            <a:pPr/>
          </a:p>
        </p:txBody>
      </p:sp>
      <p:sp>
        <p:nvSpPr>
          <p:cNvPr id="243" name="Shape 243"/>
          <p:cNvSpPr/>
          <p:nvPr>
            <p:ph type="body" idx="1"/>
          </p:nvPr>
        </p:nvSpPr>
        <p:spPr>
          <a:prstGeom prst="rect">
            <a:avLst/>
          </a:prstGeom>
        </p:spPr>
        <p:txBody>
          <a:bodyPr/>
          <a:lstStyle/>
          <a:p>
            <a:pPr/>
          </a:p>
        </p:txBody>
      </p:sp>
      <p:pic>
        <p:nvPicPr>
          <p:cNvPr id="244" name="git-diff-status.gif"/>
          <p:cNvPicPr>
            <a:picLocks noChangeAspect="0"/>
          </p:cNvPicPr>
          <p:nvPr/>
        </p:nvPicPr>
        <p:blipFill>
          <a:blip r:embed="rId2">
            <a:extLst/>
          </a:blip>
          <a:stretch>
            <a:fillRect/>
          </a:stretch>
        </p:blipFill>
        <p:spPr>
          <a:xfrm>
            <a:off x="1515" y="46281"/>
            <a:ext cx="13001771" cy="9661038"/>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lvl1pPr defTabSz="514095">
              <a:defRPr sz="7040"/>
            </a:lvl1pPr>
          </a:lstStyle>
          <a:p>
            <a:pPr/>
            <a:r>
              <a:t>Viewing the Commit History</a:t>
            </a:r>
          </a:p>
        </p:txBody>
      </p:sp>
      <p:sp>
        <p:nvSpPr>
          <p:cNvPr id="247" name="Shape 247"/>
          <p:cNvSpPr/>
          <p:nvPr>
            <p:ph type="body" idx="1"/>
          </p:nvPr>
        </p:nvSpPr>
        <p:spPr>
          <a:prstGeom prst="rect">
            <a:avLst/>
          </a:prstGeom>
        </p:spPr>
        <p:txBody>
          <a:bodyPr/>
          <a:lstStyle/>
          <a:p>
            <a:pPr/>
            <a:r>
              <a:t>this command lists each commit with its SHA-1 checksum </a:t>
            </a:r>
          </a:p>
          <a:p>
            <a:pPr lvl="2" marL="0" indent="457200">
              <a:buSzTx/>
              <a:buNone/>
              <a:defRPr>
                <a:latin typeface="PT Mono"/>
                <a:ea typeface="PT Mono"/>
                <a:cs typeface="PT Mono"/>
                <a:sym typeface="PT Mono"/>
              </a:defRPr>
            </a:pPr>
            <a:r>
              <a:t>$ git log</a:t>
            </a:r>
          </a:p>
          <a:p>
            <a:pPr lvl="2" marL="0" indent="457200">
              <a:buSzTx/>
              <a:buNone/>
              <a:defRPr>
                <a:latin typeface="PT Mono"/>
                <a:ea typeface="PT Mono"/>
                <a:cs typeface="PT Mono"/>
                <a:sym typeface="PT Mono"/>
              </a:defRPr>
            </a:pPr>
            <a:r>
              <a:t>$ git log -p --stat</a:t>
            </a:r>
          </a:p>
          <a:p>
            <a:pPr lvl="2" marL="0" indent="457200">
              <a:buSzTx/>
              <a:buNone/>
              <a:defRPr>
                <a:latin typeface="PT Mono"/>
                <a:ea typeface="PT Mono"/>
                <a:cs typeface="PT Mono"/>
                <a:sym typeface="PT Mono"/>
              </a:defRPr>
            </a:pPr>
            <a:r>
              <a:t>$ git log --graph</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a:p>
        </p:txBody>
      </p:sp>
      <p:sp>
        <p:nvSpPr>
          <p:cNvPr id="250" name="Shape 250"/>
          <p:cNvSpPr/>
          <p:nvPr>
            <p:ph type="body" idx="1"/>
          </p:nvPr>
        </p:nvSpPr>
        <p:spPr>
          <a:prstGeom prst="rect">
            <a:avLst/>
          </a:prstGeom>
        </p:spPr>
        <p:txBody>
          <a:bodyPr/>
          <a:lstStyle/>
          <a:p>
            <a:pPr/>
          </a:p>
        </p:txBody>
      </p:sp>
      <p:pic>
        <p:nvPicPr>
          <p:cNvPr id="251" name="git-log.gif"/>
          <p:cNvPicPr>
            <a:picLocks noChangeAspect="0"/>
          </p:cNvPicPr>
          <p:nvPr/>
        </p:nvPicPr>
        <p:blipFill>
          <a:blip r:embed="rId2">
            <a:extLst/>
          </a:blip>
          <a:stretch>
            <a:fillRect/>
          </a:stretch>
        </p:blipFill>
        <p:spPr>
          <a:xfrm>
            <a:off x="-2238" y="43493"/>
            <a:ext cx="13009276" cy="9666614"/>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p:nvPr>
        </p:nvSpPr>
        <p:spPr>
          <a:prstGeom prst="rect">
            <a:avLst/>
          </a:prstGeom>
        </p:spPr>
        <p:txBody>
          <a:bodyPr/>
          <a:lstStyle/>
          <a:p>
            <a:pPr/>
            <a:r>
              <a:t>Undoing Things</a:t>
            </a:r>
          </a:p>
        </p:txBody>
      </p:sp>
      <p:sp>
        <p:nvSpPr>
          <p:cNvPr id="254" name="Shape 254"/>
          <p:cNvSpPr/>
          <p:nvPr>
            <p:ph type="body" idx="1"/>
          </p:nvPr>
        </p:nvSpPr>
        <p:spPr>
          <a:prstGeom prst="rect">
            <a:avLst/>
          </a:prstGeom>
        </p:spPr>
        <p:txBody>
          <a:bodyPr/>
          <a:lstStyle/>
          <a:p>
            <a:pPr marL="0" indent="0">
              <a:buSzTx/>
              <a:buNone/>
              <a:defRPr>
                <a:latin typeface="PT Mono"/>
                <a:ea typeface="PT Mono"/>
                <a:cs typeface="PT Mono"/>
                <a:sym typeface="PT Mono"/>
              </a:defRPr>
            </a:pPr>
            <a:r>
              <a:t>$ git commit --amend</a:t>
            </a:r>
          </a:p>
          <a:p>
            <a:pPr marL="0" indent="0">
              <a:buSzTx/>
              <a:buNone/>
              <a:defRPr>
                <a:latin typeface="PT Mono"/>
                <a:ea typeface="PT Mono"/>
                <a:cs typeface="PT Mono"/>
                <a:sym typeface="PT Mono"/>
              </a:defRPr>
            </a:pPr>
            <a:r>
              <a:t>$ git checkout -- &lt;file&gt;</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Working with Remotes</a:t>
            </a:r>
          </a:p>
        </p:txBody>
      </p:sp>
      <p:sp>
        <p:nvSpPr>
          <p:cNvPr id="257" name="Shape 257"/>
          <p:cNvSpPr/>
          <p:nvPr>
            <p:ph type="body" idx="1"/>
          </p:nvPr>
        </p:nvSpPr>
        <p:spPr>
          <a:prstGeom prst="rect">
            <a:avLst/>
          </a:prstGeom>
        </p:spPr>
        <p:txBody>
          <a:bodyPr/>
          <a:lstStyle/>
          <a:p>
            <a:pPr marL="231139" indent="-231139" defTabSz="303783">
              <a:spcBef>
                <a:spcPts val="2100"/>
              </a:spcBef>
              <a:defRPr sz="1871"/>
            </a:pPr>
            <a:r>
              <a:t>Showing Your Remotes</a:t>
            </a:r>
          </a:p>
          <a:p>
            <a:pPr lvl="2" marL="0" indent="237743" defTabSz="303783">
              <a:spcBef>
                <a:spcPts val="2100"/>
              </a:spcBef>
              <a:buSzTx/>
              <a:buNone/>
              <a:defRPr sz="1871">
                <a:latin typeface="PT Mono"/>
                <a:ea typeface="PT Mono"/>
                <a:cs typeface="PT Mono"/>
                <a:sym typeface="PT Mono"/>
              </a:defRPr>
            </a:pPr>
            <a:r>
              <a:t>$ git remote -v</a:t>
            </a:r>
          </a:p>
          <a:p>
            <a:pPr lvl="2" marL="0" indent="237743" defTabSz="303783">
              <a:spcBef>
                <a:spcPts val="2100"/>
              </a:spcBef>
              <a:buSzTx/>
              <a:buNone/>
              <a:defRPr sz="1871">
                <a:latin typeface="PT Mono"/>
                <a:ea typeface="PT Mono"/>
                <a:cs typeface="PT Mono"/>
                <a:sym typeface="PT Mono"/>
              </a:defRPr>
            </a:pPr>
            <a:r>
              <a:t>$ git remote add &lt;shortname&gt; &lt;url&gt;</a:t>
            </a:r>
          </a:p>
          <a:p>
            <a:pPr marL="231139" indent="-231139" defTabSz="303783">
              <a:spcBef>
                <a:spcPts val="2100"/>
              </a:spcBef>
              <a:defRPr sz="1871"/>
            </a:pPr>
            <a:r>
              <a:t>to get data from your remote projects</a:t>
            </a:r>
          </a:p>
          <a:p>
            <a:pPr lvl="2" marL="0" indent="237743" defTabSz="303783">
              <a:spcBef>
                <a:spcPts val="2100"/>
              </a:spcBef>
              <a:buSzTx/>
              <a:buNone/>
              <a:defRPr sz="1871">
                <a:latin typeface="PT Mono"/>
                <a:ea typeface="PT Mono"/>
                <a:cs typeface="PT Mono"/>
                <a:sym typeface="PT Mono"/>
              </a:defRPr>
            </a:pPr>
            <a:r>
              <a:t>$ git fetch [remote-name]</a:t>
            </a:r>
          </a:p>
          <a:p>
            <a:pPr marL="231139" indent="-231139" defTabSz="303783">
              <a:spcBef>
                <a:spcPts val="2100"/>
              </a:spcBef>
              <a:defRPr sz="1871"/>
            </a:pPr>
            <a:r>
              <a:t>It’s important to note that the git fetch command only downloads the data to your local repository – it doesn’t automatically merge it with any of your work or modify what you’re currently working on</a:t>
            </a:r>
          </a:p>
          <a:p>
            <a:pPr marL="231139" indent="-231139" defTabSz="303783">
              <a:spcBef>
                <a:spcPts val="2100"/>
              </a:spcBef>
              <a:defRPr sz="1871"/>
            </a:pPr>
            <a:r>
              <a:t>command to automatically fetch and then merge that remote branch into your current branch, generally fetches data from the server you originally cloned from and automatically tries to merge it into the code you’re currently working on</a:t>
            </a:r>
          </a:p>
          <a:p>
            <a:pPr lvl="2" marL="0" indent="237743" defTabSz="303783">
              <a:spcBef>
                <a:spcPts val="2100"/>
              </a:spcBef>
              <a:buSzTx/>
              <a:buNone/>
              <a:defRPr sz="1871"/>
            </a:pPr>
            <a:r>
              <a:rPr>
                <a:latin typeface="PT Mono"/>
                <a:ea typeface="PT Mono"/>
                <a:cs typeface="PT Mono"/>
                <a:sym typeface="PT Mono"/>
              </a:rPr>
              <a:t>$ git pull</a:t>
            </a:r>
          </a:p>
          <a:p>
            <a:pPr marL="231139" indent="-231139" defTabSz="303783">
              <a:spcBef>
                <a:spcPts val="2100"/>
              </a:spcBef>
              <a:defRPr sz="1871"/>
            </a:pPr>
            <a:r>
              <a:t>This command works only if you cloned from a server to which you have write access </a:t>
            </a:r>
          </a:p>
          <a:p>
            <a:pPr lvl="2" marL="0" indent="237743" defTabSz="303783">
              <a:spcBef>
                <a:spcPts val="2100"/>
              </a:spcBef>
              <a:buSzTx/>
              <a:buNone/>
              <a:defRPr sz="1871"/>
            </a:pPr>
            <a:r>
              <a:rPr>
                <a:latin typeface="PT Mono"/>
                <a:ea typeface="PT Mono"/>
                <a:cs typeface="PT Mono"/>
                <a:sym typeface="PT Mono"/>
              </a:rPr>
              <a:t>$ git push origin master</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The Problem</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pPr/>
          </a:p>
        </p:txBody>
      </p:sp>
      <p:sp>
        <p:nvSpPr>
          <p:cNvPr id="260" name="Shape 260"/>
          <p:cNvSpPr/>
          <p:nvPr>
            <p:ph type="body" idx="1"/>
          </p:nvPr>
        </p:nvSpPr>
        <p:spPr>
          <a:prstGeom prst="rect">
            <a:avLst/>
          </a:prstGeom>
        </p:spPr>
        <p:txBody>
          <a:bodyPr/>
          <a:lstStyle/>
          <a:p>
            <a:pPr/>
          </a:p>
        </p:txBody>
      </p:sp>
      <p:pic>
        <p:nvPicPr>
          <p:cNvPr id="261" name="git-remote.gif"/>
          <p:cNvPicPr>
            <a:picLocks noChangeAspect="0"/>
          </p:cNvPicPr>
          <p:nvPr/>
        </p:nvPicPr>
        <p:blipFill>
          <a:blip r:embed="rId2">
            <a:extLst/>
          </a:blip>
          <a:stretch>
            <a:fillRect/>
          </a:stretch>
        </p:blipFill>
        <p:spPr>
          <a:xfrm>
            <a:off x="4681" y="48634"/>
            <a:ext cx="12995438" cy="9656332"/>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p>
            <a:pPr/>
            <a:r>
              <a:t>Tagging</a:t>
            </a:r>
          </a:p>
        </p:txBody>
      </p:sp>
      <p:sp>
        <p:nvSpPr>
          <p:cNvPr id="264" name="Shape 264"/>
          <p:cNvSpPr/>
          <p:nvPr>
            <p:ph type="body" idx="1"/>
          </p:nvPr>
        </p:nvSpPr>
        <p:spPr>
          <a:prstGeom prst="rect">
            <a:avLst/>
          </a:prstGeom>
        </p:spPr>
        <p:txBody>
          <a:bodyPr/>
          <a:lstStyle/>
          <a:p>
            <a:pPr marL="280034" indent="-280034" defTabSz="368045">
              <a:spcBef>
                <a:spcPts val="2600"/>
              </a:spcBef>
              <a:defRPr sz="2268"/>
            </a:pPr>
            <a:r>
              <a:t>Git uses two main types of tags:</a:t>
            </a:r>
          </a:p>
          <a:p>
            <a:pPr lvl="1" marL="560069" indent="-280034" defTabSz="368045">
              <a:spcBef>
                <a:spcPts val="2600"/>
              </a:spcBef>
              <a:defRPr sz="2268"/>
            </a:pPr>
            <a:r>
              <a:t>lightweight</a:t>
            </a:r>
          </a:p>
          <a:p>
            <a:pPr lvl="1" marL="560069" indent="-280034" defTabSz="368045">
              <a:spcBef>
                <a:spcPts val="2600"/>
              </a:spcBef>
              <a:defRPr sz="2268"/>
            </a:pPr>
            <a:r>
              <a:t>annotated</a:t>
            </a:r>
          </a:p>
          <a:p>
            <a:pPr marL="280034" indent="-280034" defTabSz="368045">
              <a:spcBef>
                <a:spcPts val="2600"/>
              </a:spcBef>
              <a:defRPr sz="2268"/>
            </a:pPr>
            <a:r>
              <a:t>A lightweight tag is very much like a branch that doesn’t change – it’s just a pointer to a specific commit</a:t>
            </a:r>
          </a:p>
          <a:p>
            <a:pPr marL="280034" indent="-280034" defTabSz="368045">
              <a:spcBef>
                <a:spcPts val="2600"/>
              </a:spcBef>
              <a:defRPr sz="2268"/>
            </a:pPr>
            <a:r>
              <a:t>Annotated tags, however, are stored as full objects in the Git database. They’re checksummed; contain the tagger name, email, and date; have a tagging message; and can be signed and verified with GNU Privacy Guard (GPG)</a:t>
            </a:r>
          </a:p>
          <a:p>
            <a:pPr lvl="2" marL="0" indent="288036" defTabSz="368045">
              <a:spcBef>
                <a:spcPts val="2600"/>
              </a:spcBef>
              <a:buSzTx/>
              <a:buNone/>
              <a:defRPr sz="2268">
                <a:latin typeface="PT Mono"/>
                <a:ea typeface="PT Mono"/>
                <a:cs typeface="PT Mono"/>
                <a:sym typeface="PT Mono"/>
              </a:defRPr>
            </a:pPr>
            <a:r>
              <a:t>$ git tag</a:t>
            </a:r>
          </a:p>
          <a:p>
            <a:pPr lvl="2" marL="0" indent="288036" defTabSz="368045">
              <a:spcBef>
                <a:spcPts val="2600"/>
              </a:spcBef>
              <a:buSzTx/>
              <a:buNone/>
              <a:defRPr sz="2268">
                <a:latin typeface="PT Mono"/>
                <a:ea typeface="PT Mono"/>
                <a:cs typeface="PT Mono"/>
                <a:sym typeface="PT Mono"/>
              </a:defRPr>
            </a:pPr>
            <a:r>
              <a:t>$ git tag -a v1.4 -m "my version 1.4”</a:t>
            </a:r>
          </a:p>
          <a:p>
            <a:pPr lvl="2" marL="0" indent="288036" defTabSz="368045">
              <a:spcBef>
                <a:spcPts val="2600"/>
              </a:spcBef>
              <a:buSzTx/>
              <a:buNone/>
              <a:defRPr sz="2268">
                <a:latin typeface="PT Mono"/>
                <a:ea typeface="PT Mono"/>
                <a:cs typeface="PT Mono"/>
                <a:sym typeface="PT Mono"/>
              </a:defRPr>
            </a:pPr>
            <a:r>
              <a:t>$ git checkout -b [branchname] [tagname]</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pPr/>
            <a:r>
              <a:t>Summary</a:t>
            </a:r>
          </a:p>
        </p:txBody>
      </p:sp>
      <p:sp>
        <p:nvSpPr>
          <p:cNvPr id="267" name="Shape 267"/>
          <p:cNvSpPr/>
          <p:nvPr>
            <p:ph type="body" idx="1"/>
          </p:nvPr>
        </p:nvSpPr>
        <p:spPr>
          <a:prstGeom prst="rect">
            <a:avLst/>
          </a:prstGeom>
        </p:spPr>
        <p:txBody>
          <a:bodyPr/>
          <a:lstStyle/>
          <a:p>
            <a:pPr/>
            <a:r>
              <a:t>At this point, you can do all the basic local Git operations – creating or cloning a repository, making changes, staging and committing those changes, and viewing the history of all the changes the repository has been through. Next, we’ll cover Git’s killer feature: its branching model.</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a:r>
              <a:t>Branching</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pPr/>
            <a:r>
              <a:t>Branches in a Nutshell</a:t>
            </a:r>
          </a:p>
        </p:txBody>
      </p:sp>
      <p:sp>
        <p:nvSpPr>
          <p:cNvPr id="272" name="Shape 272"/>
          <p:cNvSpPr/>
          <p:nvPr>
            <p:ph type="body" idx="1"/>
          </p:nvPr>
        </p:nvSpPr>
        <p:spPr>
          <a:prstGeom prst="rect">
            <a:avLst/>
          </a:prstGeom>
        </p:spPr>
        <p:txBody>
          <a:bodyPr/>
          <a:lstStyle/>
          <a:p>
            <a:pPr marL="351155" indent="-351155" defTabSz="461518">
              <a:spcBef>
                <a:spcPts val="3300"/>
              </a:spcBef>
              <a:defRPr b="1" sz="2844">
                <a:latin typeface="Helvetica"/>
                <a:ea typeface="Helvetica"/>
                <a:cs typeface="Helvetica"/>
                <a:sym typeface="Helvetica"/>
              </a:defRPr>
            </a:pPr>
            <a:r>
              <a:t>Branching means you diverge from the main line of development and continue to do work without messing with that main line</a:t>
            </a:r>
          </a:p>
          <a:p>
            <a:pPr marL="351155" indent="-351155" defTabSz="461518">
              <a:spcBef>
                <a:spcPts val="3300"/>
              </a:spcBef>
              <a:defRPr sz="2844"/>
            </a:pPr>
            <a:r>
              <a:t>Git encourages workflows that </a:t>
            </a:r>
            <a:r>
              <a:rPr b="1">
                <a:latin typeface="Helvetica"/>
                <a:ea typeface="Helvetica"/>
                <a:cs typeface="Helvetica"/>
                <a:sym typeface="Helvetica"/>
              </a:rPr>
              <a:t>branch</a:t>
            </a:r>
            <a:r>
              <a:t> and </a:t>
            </a:r>
            <a:r>
              <a:rPr b="1">
                <a:latin typeface="Helvetica"/>
                <a:ea typeface="Helvetica"/>
                <a:cs typeface="Helvetica"/>
                <a:sym typeface="Helvetica"/>
              </a:rPr>
              <a:t>merge</a:t>
            </a:r>
            <a:r>
              <a:t> often</a:t>
            </a:r>
          </a:p>
          <a:p>
            <a:pPr marL="351155" indent="-351155" defTabSz="461518">
              <a:spcBef>
                <a:spcPts val="3300"/>
              </a:spcBef>
              <a:defRPr sz="2844"/>
            </a:pPr>
            <a:r>
              <a:t>When you make a commit, Git stores a </a:t>
            </a:r>
            <a:r>
              <a:rPr b="1">
                <a:latin typeface="Helvetica"/>
                <a:ea typeface="Helvetica"/>
                <a:cs typeface="Helvetica"/>
                <a:sym typeface="Helvetica"/>
              </a:rPr>
              <a:t>commit object</a:t>
            </a:r>
            <a:r>
              <a:t> that contains a pointer to the snapshot of the content you staged. This object also contains the author’s name and email, the message that you typed, and pointers to the commit or commits that directly came before this commit (its parent or parents): zero parents for the initial commit, one parent for a normal commit, and multiple parents for a commit that results from a merge of two or more branches</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pPr/>
            <a:r>
              <a:t>A commit and its tree</a:t>
            </a:r>
          </a:p>
        </p:txBody>
      </p:sp>
      <p:sp>
        <p:nvSpPr>
          <p:cNvPr id="275" name="Shape 275"/>
          <p:cNvSpPr/>
          <p:nvPr>
            <p:ph type="body" idx="1"/>
          </p:nvPr>
        </p:nvSpPr>
        <p:spPr>
          <a:prstGeom prst="rect">
            <a:avLst/>
          </a:prstGeom>
        </p:spPr>
        <p:txBody>
          <a:bodyPr/>
          <a:lstStyle/>
          <a:p>
            <a:pPr/>
          </a:p>
        </p:txBody>
      </p:sp>
      <p:pic>
        <p:nvPicPr>
          <p:cNvPr id="276" name="commit-and-tree.png"/>
          <p:cNvPicPr>
            <a:picLocks noChangeAspect="1"/>
          </p:cNvPicPr>
          <p:nvPr/>
        </p:nvPicPr>
        <p:blipFill>
          <a:blip r:embed="rId2">
            <a:extLst/>
          </a:blip>
          <a:stretch>
            <a:fillRect/>
          </a:stretch>
        </p:blipFill>
        <p:spPr>
          <a:xfrm>
            <a:off x="1422400" y="2933700"/>
            <a:ext cx="10160000" cy="56261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title"/>
          </p:nvPr>
        </p:nvSpPr>
        <p:spPr>
          <a:prstGeom prst="rect">
            <a:avLst/>
          </a:prstGeom>
        </p:spPr>
        <p:txBody>
          <a:bodyPr/>
          <a:lstStyle>
            <a:lvl1pPr defTabSz="531622">
              <a:defRPr sz="7280"/>
            </a:lvl1pPr>
          </a:lstStyle>
          <a:p>
            <a:pPr/>
            <a:r>
              <a:t>Commits and their parents</a:t>
            </a:r>
          </a:p>
        </p:txBody>
      </p:sp>
      <p:sp>
        <p:nvSpPr>
          <p:cNvPr id="279" name="Shape 279"/>
          <p:cNvSpPr/>
          <p:nvPr>
            <p:ph type="body" idx="1"/>
          </p:nvPr>
        </p:nvSpPr>
        <p:spPr>
          <a:prstGeom prst="rect">
            <a:avLst/>
          </a:prstGeom>
        </p:spPr>
        <p:txBody>
          <a:bodyPr anchor="t"/>
          <a:lstStyle/>
          <a:p>
            <a:pPr marL="360045" indent="-360045" defTabSz="473201">
              <a:spcBef>
                <a:spcPts val="3400"/>
              </a:spcBef>
              <a:defRPr sz="2916"/>
            </a:pPr>
            <a:r>
              <a:t>A branch in Git is simply a lightweight movable pointer to one of these commits</a:t>
            </a:r>
          </a:p>
          <a:p>
            <a:pPr marL="360045" indent="-360045" defTabSz="473201">
              <a:spcBef>
                <a:spcPts val="3400"/>
              </a:spcBef>
              <a:defRPr sz="2916"/>
            </a:pPr>
            <a:r>
              <a:t>As you start making commits, you’re given a master branch that points to the last commit you made. Every time you commit, it moves forward automatically.</a:t>
            </a:r>
          </a:p>
          <a:p>
            <a:pPr marL="360045" indent="-360045" defTabSz="473201">
              <a:spcBef>
                <a:spcPts val="3400"/>
              </a:spcBef>
              <a:defRPr sz="2916"/>
            </a:pPr>
          </a:p>
          <a:p>
            <a:pPr marL="360045" indent="-360045" defTabSz="473201">
              <a:spcBef>
                <a:spcPts val="3400"/>
              </a:spcBef>
              <a:defRPr sz="2916"/>
            </a:pPr>
          </a:p>
          <a:p>
            <a:pPr marL="360045" indent="-360045" defTabSz="473201">
              <a:spcBef>
                <a:spcPts val="3400"/>
              </a:spcBef>
              <a:defRPr sz="2916"/>
            </a:pPr>
          </a:p>
        </p:txBody>
      </p:sp>
      <p:pic>
        <p:nvPicPr>
          <p:cNvPr id="280" name="commits-and-parents.png"/>
          <p:cNvPicPr>
            <a:picLocks noChangeAspect="1"/>
          </p:cNvPicPr>
          <p:nvPr/>
        </p:nvPicPr>
        <p:blipFill>
          <a:blip r:embed="rId2">
            <a:extLst/>
          </a:blip>
          <a:stretch>
            <a:fillRect/>
          </a:stretch>
        </p:blipFill>
        <p:spPr>
          <a:xfrm>
            <a:off x="1410359" y="5759855"/>
            <a:ext cx="10184082" cy="3373478"/>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p>
        </p:txBody>
      </p:sp>
      <p:sp>
        <p:nvSpPr>
          <p:cNvPr id="283" name="Shape 283"/>
          <p:cNvSpPr/>
          <p:nvPr>
            <p:ph type="body" idx="1"/>
          </p:nvPr>
        </p:nvSpPr>
        <p:spPr>
          <a:prstGeom prst="rect">
            <a:avLst/>
          </a:prstGeom>
        </p:spPr>
        <p:txBody>
          <a:bodyPr/>
          <a:lstStyle/>
          <a:p>
            <a:pPr/>
          </a:p>
        </p:txBody>
      </p:sp>
      <p:pic>
        <p:nvPicPr>
          <p:cNvPr id="284" name="git-objects.gif"/>
          <p:cNvPicPr>
            <a:picLocks noChangeAspect="0"/>
          </p:cNvPicPr>
          <p:nvPr/>
        </p:nvPicPr>
        <p:blipFill>
          <a:blip r:embed="rId2">
            <a:extLst/>
          </a:blip>
          <a:stretch>
            <a:fillRect/>
          </a:stretch>
        </p:blipFill>
        <p:spPr>
          <a:xfrm>
            <a:off x="-2883" y="43013"/>
            <a:ext cx="13010566" cy="9667574"/>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lvl1pPr defTabSz="490727">
              <a:defRPr sz="6719"/>
            </a:lvl1pPr>
          </a:lstStyle>
          <a:p>
            <a:pPr/>
            <a:r>
              <a:t>A branch and its commit history</a:t>
            </a:r>
          </a:p>
        </p:txBody>
      </p:sp>
      <p:sp>
        <p:nvSpPr>
          <p:cNvPr id="287" name="Shape 287"/>
          <p:cNvSpPr/>
          <p:nvPr>
            <p:ph type="body" idx="1"/>
          </p:nvPr>
        </p:nvSpPr>
        <p:spPr>
          <a:prstGeom prst="rect">
            <a:avLst/>
          </a:prstGeom>
        </p:spPr>
        <p:txBody>
          <a:bodyPr/>
          <a:lstStyle/>
          <a:p>
            <a:pPr/>
          </a:p>
        </p:txBody>
      </p:sp>
      <p:pic>
        <p:nvPicPr>
          <p:cNvPr id="288" name="branch-and-history.png"/>
          <p:cNvPicPr>
            <a:picLocks noChangeAspect="1"/>
          </p:cNvPicPr>
          <p:nvPr/>
        </p:nvPicPr>
        <p:blipFill>
          <a:blip r:embed="rId2">
            <a:extLst/>
          </a:blip>
          <a:stretch>
            <a:fillRect/>
          </a:stretch>
        </p:blipFill>
        <p:spPr>
          <a:xfrm>
            <a:off x="1422400" y="2728019"/>
            <a:ext cx="10160000" cy="5461001"/>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prstGeom prst="rect">
            <a:avLst/>
          </a:prstGeom>
        </p:spPr>
        <p:txBody>
          <a:bodyPr/>
          <a:lstStyle/>
          <a:p>
            <a:pPr/>
            <a:r>
              <a:t>Creating a New Branch</a:t>
            </a:r>
          </a:p>
        </p:txBody>
      </p:sp>
      <p:sp>
        <p:nvSpPr>
          <p:cNvPr id="291" name="Shape 291"/>
          <p:cNvSpPr/>
          <p:nvPr>
            <p:ph type="body" idx="1"/>
          </p:nvPr>
        </p:nvSpPr>
        <p:spPr>
          <a:prstGeom prst="rect">
            <a:avLst/>
          </a:prstGeom>
        </p:spPr>
        <p:txBody>
          <a:bodyPr anchor="t"/>
          <a:lstStyle/>
          <a:p>
            <a:pPr marL="0" indent="0">
              <a:buSzTx/>
              <a:buNone/>
              <a:defRPr>
                <a:latin typeface="PT Mono"/>
                <a:ea typeface="PT Mono"/>
                <a:cs typeface="PT Mono"/>
                <a:sym typeface="PT Mono"/>
              </a:defRPr>
            </a:pPr>
          </a:p>
          <a:p>
            <a:pPr marL="0" indent="0">
              <a:buSzTx/>
              <a:buNone/>
              <a:defRPr>
                <a:latin typeface="PT Mono"/>
                <a:ea typeface="PT Mono"/>
                <a:cs typeface="PT Mono"/>
                <a:sym typeface="PT Mono"/>
              </a:defRPr>
            </a:pPr>
            <a:r>
              <a:t>$ git branch testing</a:t>
            </a:r>
          </a:p>
        </p:txBody>
      </p:sp>
      <p:pic>
        <p:nvPicPr>
          <p:cNvPr id="292" name="two-branches.png"/>
          <p:cNvPicPr>
            <a:picLocks noChangeAspect="1"/>
          </p:cNvPicPr>
          <p:nvPr/>
        </p:nvPicPr>
        <p:blipFill>
          <a:blip r:embed="rId2">
            <a:extLst/>
          </a:blip>
          <a:stretch>
            <a:fillRect/>
          </a:stretch>
        </p:blipFill>
        <p:spPr>
          <a:xfrm>
            <a:off x="1422400" y="3754090"/>
            <a:ext cx="10160000" cy="420370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lvl1pPr defTabSz="490727">
              <a:defRPr sz="6719"/>
            </a:lvl1pPr>
          </a:lstStyle>
          <a:p>
            <a:pPr/>
            <a:r>
              <a:t>You want to write some code with a group of people</a:t>
            </a:r>
          </a:p>
        </p:txBody>
      </p:sp>
      <p:sp>
        <p:nvSpPr>
          <p:cNvPr id="134" name="Shape 134"/>
          <p:cNvSpPr/>
          <p:nvPr>
            <p:ph type="body" idx="1"/>
          </p:nvPr>
        </p:nvSpPr>
        <p:spPr>
          <a:prstGeom prst="rect">
            <a:avLst/>
          </a:prstGeom>
        </p:spPr>
        <p:txBody>
          <a:bodyPr/>
          <a:lstStyle/>
          <a:p>
            <a:pPr/>
            <a:r>
              <a:t>You find commented code within files</a:t>
            </a:r>
          </a:p>
          <a:p>
            <a:pPr/>
            <a:r>
              <a:t>You send an email to your peer with all the project files</a:t>
            </a:r>
          </a:p>
          <a:p>
            <a:pPr/>
            <a:r>
              <a:t>You use telegram to send files</a:t>
            </a:r>
          </a:p>
          <a:p>
            <a:pPr/>
            <a:r>
              <a:t>You cancel files and can’t recover them</a:t>
            </a:r>
          </a:p>
          <a:p>
            <a:pPr>
              <a:defRPr b="1">
                <a:latin typeface="Helvetica"/>
                <a:ea typeface="Helvetica"/>
                <a:cs typeface="Helvetica"/>
                <a:sym typeface="Helvetica"/>
              </a:defRPr>
            </a:pPr>
            <a:r>
              <a:t>You don’t know what was the yesterday version of the files!!!</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lvl1pPr defTabSz="490727">
              <a:defRPr sz="6719"/>
            </a:lvl1pPr>
          </a:lstStyle>
          <a:p>
            <a:pPr/>
            <a:r>
              <a:t>How does Git know what branch you’re currently on?</a:t>
            </a:r>
          </a:p>
        </p:txBody>
      </p:sp>
      <p:sp>
        <p:nvSpPr>
          <p:cNvPr id="295" name="Shape 295"/>
          <p:cNvSpPr/>
          <p:nvPr>
            <p:ph type="body" idx="1"/>
          </p:nvPr>
        </p:nvSpPr>
        <p:spPr>
          <a:prstGeom prst="rect">
            <a:avLst/>
          </a:prstGeom>
        </p:spPr>
        <p:txBody>
          <a:bodyPr anchor="t"/>
          <a:lstStyle/>
          <a:p>
            <a:pPr/>
          </a:p>
          <a:p>
            <a:pPr marL="444500" indent="-444500">
              <a:defRPr sz="3100"/>
            </a:pPr>
            <a:r>
              <a:t>It keeps a special pointer called HEAD</a:t>
            </a:r>
          </a:p>
        </p:txBody>
      </p:sp>
      <p:pic>
        <p:nvPicPr>
          <p:cNvPr id="296" name="head-to-master.png"/>
          <p:cNvPicPr>
            <a:picLocks noChangeAspect="1"/>
          </p:cNvPicPr>
          <p:nvPr/>
        </p:nvPicPr>
        <p:blipFill>
          <a:blip r:embed="rId2">
            <a:extLst/>
          </a:blip>
          <a:stretch>
            <a:fillRect/>
          </a:stretch>
        </p:blipFill>
        <p:spPr>
          <a:xfrm>
            <a:off x="2273537" y="3278151"/>
            <a:ext cx="8457726" cy="4937198"/>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p>
            <a:pPr/>
            <a:r>
              <a:t>Switching Branches</a:t>
            </a:r>
          </a:p>
        </p:txBody>
      </p:sp>
      <p:sp>
        <p:nvSpPr>
          <p:cNvPr id="299" name="Shape 299"/>
          <p:cNvSpPr/>
          <p:nvPr>
            <p:ph type="body" idx="1"/>
          </p:nvPr>
        </p:nvSpPr>
        <p:spPr>
          <a:prstGeom prst="rect">
            <a:avLst/>
          </a:prstGeom>
        </p:spPr>
        <p:txBody>
          <a:bodyPr anchor="t"/>
          <a:lstStyle>
            <a:lvl1pPr marL="0" indent="0">
              <a:buSzTx/>
              <a:buNone/>
              <a:defRPr>
                <a:latin typeface="PT Mono"/>
                <a:ea typeface="PT Mono"/>
                <a:cs typeface="PT Mono"/>
                <a:sym typeface="PT Mono"/>
              </a:defRPr>
            </a:lvl1pPr>
          </a:lstStyle>
          <a:p>
            <a:pPr/>
            <a:r>
              <a:t>$ git checkout testing</a:t>
            </a:r>
          </a:p>
        </p:txBody>
      </p:sp>
      <p:pic>
        <p:nvPicPr>
          <p:cNvPr id="300" name="head-to-testing.png"/>
          <p:cNvPicPr>
            <a:picLocks noChangeAspect="1"/>
          </p:cNvPicPr>
          <p:nvPr/>
        </p:nvPicPr>
        <p:blipFill>
          <a:blip r:embed="rId2">
            <a:extLst/>
          </a:blip>
          <a:stretch>
            <a:fillRect/>
          </a:stretch>
        </p:blipFill>
        <p:spPr>
          <a:xfrm>
            <a:off x="1422400" y="2825750"/>
            <a:ext cx="10160000" cy="584200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lvl1pPr defTabSz="438150">
              <a:defRPr sz="6000"/>
            </a:lvl1pPr>
          </a:lstStyle>
          <a:p>
            <a:pPr/>
            <a:r>
              <a:t>The HEAD branch moves forward when a commit is made</a:t>
            </a:r>
          </a:p>
        </p:txBody>
      </p:sp>
      <p:sp>
        <p:nvSpPr>
          <p:cNvPr id="303" name="Shape 303"/>
          <p:cNvSpPr/>
          <p:nvPr>
            <p:ph type="body" idx="1"/>
          </p:nvPr>
        </p:nvSpPr>
        <p:spPr>
          <a:prstGeom prst="rect">
            <a:avLst/>
          </a:prstGeom>
        </p:spPr>
        <p:txBody>
          <a:bodyPr/>
          <a:lstStyle/>
          <a:p>
            <a:pPr/>
          </a:p>
        </p:txBody>
      </p:sp>
      <p:pic>
        <p:nvPicPr>
          <p:cNvPr id="304" name="advance-testing.png"/>
          <p:cNvPicPr>
            <a:picLocks noChangeAspect="1"/>
          </p:cNvPicPr>
          <p:nvPr/>
        </p:nvPicPr>
        <p:blipFill>
          <a:blip r:embed="rId2">
            <a:extLst/>
          </a:blip>
          <a:stretch>
            <a:fillRect/>
          </a:stretch>
        </p:blipFill>
        <p:spPr>
          <a:xfrm>
            <a:off x="1422400" y="3625850"/>
            <a:ext cx="10160000" cy="4241800"/>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pPr/>
            <a:r>
              <a:t>Change Branch</a:t>
            </a:r>
          </a:p>
        </p:txBody>
      </p:sp>
      <p:sp>
        <p:nvSpPr>
          <p:cNvPr id="307" name="Shape 307"/>
          <p:cNvSpPr/>
          <p:nvPr>
            <p:ph type="body" idx="1"/>
          </p:nvPr>
        </p:nvSpPr>
        <p:spPr>
          <a:prstGeom prst="rect">
            <a:avLst/>
          </a:prstGeom>
        </p:spPr>
        <p:txBody>
          <a:bodyPr anchor="t"/>
          <a:lstStyle>
            <a:lvl1pPr marL="0" indent="0">
              <a:buSzTx/>
              <a:buNone/>
              <a:defRPr>
                <a:latin typeface="PT Mono"/>
                <a:ea typeface="PT Mono"/>
                <a:cs typeface="PT Mono"/>
                <a:sym typeface="PT Mono"/>
              </a:defRPr>
            </a:lvl1pPr>
          </a:lstStyle>
          <a:p>
            <a:pPr/>
            <a:r>
              <a:t>$ git checkout master</a:t>
            </a:r>
          </a:p>
        </p:txBody>
      </p:sp>
      <p:pic>
        <p:nvPicPr>
          <p:cNvPr id="308" name="checkout-master.png"/>
          <p:cNvPicPr>
            <a:picLocks noChangeAspect="1"/>
          </p:cNvPicPr>
          <p:nvPr/>
        </p:nvPicPr>
        <p:blipFill>
          <a:blip r:embed="rId2">
            <a:extLst/>
          </a:blip>
          <a:stretch>
            <a:fillRect/>
          </a:stretch>
        </p:blipFill>
        <p:spPr>
          <a:xfrm>
            <a:off x="1422400" y="3517900"/>
            <a:ext cx="10160000" cy="4241800"/>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prstGeom prst="rect">
            <a:avLst/>
          </a:prstGeom>
        </p:spPr>
        <p:txBody>
          <a:bodyPr/>
          <a:lstStyle/>
          <a:p>
            <a:pPr/>
          </a:p>
        </p:txBody>
      </p:sp>
      <p:sp>
        <p:nvSpPr>
          <p:cNvPr id="311" name="Shape 311"/>
          <p:cNvSpPr/>
          <p:nvPr>
            <p:ph type="body" idx="1"/>
          </p:nvPr>
        </p:nvSpPr>
        <p:spPr>
          <a:prstGeom prst="rect">
            <a:avLst/>
          </a:prstGeom>
        </p:spPr>
        <p:txBody>
          <a:bodyPr/>
          <a:lstStyle/>
          <a:p>
            <a:pPr/>
          </a:p>
        </p:txBody>
      </p:sp>
      <p:pic>
        <p:nvPicPr>
          <p:cNvPr id="312" name="git-branch.gif"/>
          <p:cNvPicPr>
            <a:picLocks noChangeAspect="0"/>
          </p:cNvPicPr>
          <p:nvPr/>
        </p:nvPicPr>
        <p:blipFill>
          <a:blip r:embed="rId2">
            <a:extLst/>
          </a:blip>
          <a:stretch>
            <a:fillRect/>
          </a:stretch>
        </p:blipFill>
        <p:spPr>
          <a:xfrm>
            <a:off x="1925" y="46586"/>
            <a:ext cx="13000950" cy="9660428"/>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a:r>
              <a:t>Change Branch</a:t>
            </a:r>
          </a:p>
        </p:txBody>
      </p:sp>
      <p:sp>
        <p:nvSpPr>
          <p:cNvPr id="315" name="Shape 315"/>
          <p:cNvSpPr/>
          <p:nvPr>
            <p:ph type="body" idx="1"/>
          </p:nvPr>
        </p:nvSpPr>
        <p:spPr>
          <a:prstGeom prst="rect">
            <a:avLst/>
          </a:prstGeom>
        </p:spPr>
        <p:txBody>
          <a:bodyPr/>
          <a:lstStyle/>
          <a:p>
            <a:pPr/>
            <a: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pPr/>
            <a:r>
              <a:t>Divergent history</a:t>
            </a:r>
          </a:p>
        </p:txBody>
      </p:sp>
      <p:sp>
        <p:nvSpPr>
          <p:cNvPr id="318" name="Shape 318"/>
          <p:cNvSpPr/>
          <p:nvPr>
            <p:ph type="body" idx="1"/>
          </p:nvPr>
        </p:nvSpPr>
        <p:spPr>
          <a:prstGeom prst="rect">
            <a:avLst/>
          </a:prstGeom>
        </p:spPr>
        <p:txBody>
          <a:bodyPr/>
          <a:lstStyle/>
          <a:p>
            <a:pPr/>
          </a:p>
        </p:txBody>
      </p:sp>
      <p:pic>
        <p:nvPicPr>
          <p:cNvPr id="319" name="advance-master.png"/>
          <p:cNvPicPr>
            <a:picLocks noChangeAspect="1"/>
          </p:cNvPicPr>
          <p:nvPr/>
        </p:nvPicPr>
        <p:blipFill>
          <a:blip r:embed="rId2">
            <a:extLst/>
          </a:blip>
          <a:stretch>
            <a:fillRect/>
          </a:stretch>
        </p:blipFill>
        <p:spPr>
          <a:xfrm>
            <a:off x="1422400" y="2388145"/>
            <a:ext cx="10160000" cy="6502401"/>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a:r>
              <a:t>Divergent history</a:t>
            </a:r>
          </a:p>
        </p:txBody>
      </p:sp>
      <p:sp>
        <p:nvSpPr>
          <p:cNvPr id="322" name="Shape 322"/>
          <p:cNvSpPr/>
          <p:nvPr>
            <p:ph type="body" idx="1"/>
          </p:nvPr>
        </p:nvSpPr>
        <p:spPr>
          <a:prstGeom prst="rect">
            <a:avLst/>
          </a:prstGeom>
        </p:spPr>
        <p:txBody>
          <a:bodyPr/>
          <a:lstStyle/>
          <a:p>
            <a:pPr/>
            <a:r>
              <a:t>Because a branch in Git is in actuality a simple file that contains the 40 character SHA-1 checksum of the commit it points to, branches are cheap to create and destroy. Creating a new branch is as quick and simple as writing 41 bytes to a file (40 characters and a newline)</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a:r>
              <a:t>Merging</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a:r>
              <a:t>Fast-forward merge</a:t>
            </a:r>
          </a:p>
        </p:txBody>
      </p:sp>
      <p:sp>
        <p:nvSpPr>
          <p:cNvPr id="327" name="Shape 327"/>
          <p:cNvSpPr/>
          <p:nvPr>
            <p:ph type="body" idx="1"/>
          </p:nvPr>
        </p:nvSpPr>
        <p:spPr>
          <a:prstGeom prst="rect">
            <a:avLst/>
          </a:prstGeom>
        </p:spPr>
        <p:txBody>
          <a:bodyPr/>
          <a:lstStyle/>
          <a:p>
            <a:pPr/>
          </a:p>
        </p:txBody>
      </p:sp>
      <p:pic>
        <p:nvPicPr>
          <p:cNvPr id="328" name="basic-branching-4.png"/>
          <p:cNvPicPr>
            <a:picLocks noChangeAspect="1"/>
          </p:cNvPicPr>
          <p:nvPr/>
        </p:nvPicPr>
        <p:blipFill>
          <a:blip r:embed="rId2">
            <a:extLst/>
          </a:blip>
          <a:stretch>
            <a:fillRect/>
          </a:stretch>
        </p:blipFill>
        <p:spPr>
          <a:xfrm>
            <a:off x="752276" y="3483123"/>
            <a:ext cx="10347429" cy="4953832"/>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a:r>
              <a:t>Solution!</a:t>
            </a:r>
          </a:p>
        </p:txBody>
      </p:sp>
      <p:sp>
        <p:nvSpPr>
          <p:cNvPr id="137" name="Shape 137"/>
          <p:cNvSpPr/>
          <p:nvPr>
            <p:ph type="body" idx="1"/>
          </p:nvPr>
        </p:nvSpPr>
        <p:spPr>
          <a:prstGeom prst="rect">
            <a:avLst/>
          </a:prstGeom>
        </p:spPr>
        <p:txBody>
          <a:bodyPr/>
          <a:lstStyle/>
          <a:p>
            <a:pPr/>
            <a:r>
              <a:t>Dropbox</a:t>
            </a:r>
          </a:p>
          <a:p>
            <a:pPr/>
            <a:r>
              <a:t>Google Drive</a:t>
            </a:r>
          </a:p>
          <a:p>
            <a:pPr/>
            <a:r>
              <a:t>…</a:t>
            </a:r>
          </a:p>
        </p:txBody>
      </p:sp>
      <p:pic>
        <p:nvPicPr>
          <p:cNvPr id="138" name="pasted-image.jpg"/>
          <p:cNvPicPr>
            <a:picLocks noChangeAspect="1"/>
          </p:cNvPicPr>
          <p:nvPr/>
        </p:nvPicPr>
        <p:blipFill>
          <a:blip r:embed="rId2">
            <a:extLst/>
          </a:blip>
          <a:stretch>
            <a:fillRect/>
          </a:stretch>
        </p:blipFill>
        <p:spPr>
          <a:xfrm>
            <a:off x="5869223" y="5773824"/>
            <a:ext cx="2857501" cy="2844801"/>
          </a:xfrm>
          <a:prstGeom prst="rect">
            <a:avLst/>
          </a:prstGeom>
          <a:ln w="12700">
            <a:miter lim="400000"/>
          </a:ln>
        </p:spPr>
      </p:pic>
      <p:pic>
        <p:nvPicPr>
          <p:cNvPr id="139" name="Dropbox-Logo.png"/>
          <p:cNvPicPr>
            <a:picLocks noChangeAspect="1"/>
          </p:cNvPicPr>
          <p:nvPr/>
        </p:nvPicPr>
        <p:blipFill>
          <a:blip r:embed="rId3">
            <a:extLst/>
          </a:blip>
          <a:stretch>
            <a:fillRect/>
          </a:stretch>
        </p:blipFill>
        <p:spPr>
          <a:xfrm>
            <a:off x="8519517" y="2852904"/>
            <a:ext cx="4047792" cy="4047792"/>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a:r>
              <a:t>Fast-forward merge</a:t>
            </a:r>
          </a:p>
        </p:txBody>
      </p:sp>
      <p:sp>
        <p:nvSpPr>
          <p:cNvPr id="331" name="Shape 331"/>
          <p:cNvSpPr/>
          <p:nvPr>
            <p:ph type="body" idx="1"/>
          </p:nvPr>
        </p:nvSpPr>
        <p:spPr>
          <a:prstGeom prst="rect">
            <a:avLst/>
          </a:prstGeom>
        </p:spPr>
        <p:txBody>
          <a:bodyPr/>
          <a:lstStyle/>
          <a:p>
            <a:pPr/>
          </a:p>
        </p:txBody>
      </p:sp>
      <p:pic>
        <p:nvPicPr>
          <p:cNvPr id="332" name="basic-branching-5.png"/>
          <p:cNvPicPr>
            <a:picLocks noChangeAspect="1"/>
          </p:cNvPicPr>
          <p:nvPr/>
        </p:nvPicPr>
        <p:blipFill>
          <a:blip r:embed="rId2">
            <a:extLst/>
          </a:blip>
          <a:stretch>
            <a:fillRect/>
          </a:stretch>
        </p:blipFill>
        <p:spPr>
          <a:xfrm>
            <a:off x="1669801" y="2844079"/>
            <a:ext cx="8955902" cy="5373542"/>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p>
            <a:pPr/>
            <a:r>
              <a:t>Three-way merge</a:t>
            </a:r>
          </a:p>
        </p:txBody>
      </p:sp>
      <p:sp>
        <p:nvSpPr>
          <p:cNvPr id="335" name="Shape 335"/>
          <p:cNvSpPr/>
          <p:nvPr>
            <p:ph type="body" idx="1"/>
          </p:nvPr>
        </p:nvSpPr>
        <p:spPr>
          <a:prstGeom prst="rect">
            <a:avLst/>
          </a:prstGeom>
        </p:spPr>
        <p:txBody>
          <a:bodyPr anchor="t"/>
          <a:lstStyle/>
          <a:p>
            <a:pPr/>
            <a:r>
              <a:t>Instead of just moving the branch pointer forward, Git creates a new snapshot that results from this three-way merge and automatically creates a new commit that points to it</a:t>
            </a:r>
          </a:p>
        </p:txBody>
      </p:sp>
      <p:pic>
        <p:nvPicPr>
          <p:cNvPr id="336" name="basic-merging-1.png"/>
          <p:cNvPicPr>
            <a:picLocks noChangeAspect="1"/>
          </p:cNvPicPr>
          <p:nvPr/>
        </p:nvPicPr>
        <p:blipFill>
          <a:blip r:embed="rId2">
            <a:extLst/>
          </a:blip>
          <a:stretch>
            <a:fillRect/>
          </a:stretch>
        </p:blipFill>
        <p:spPr>
          <a:xfrm>
            <a:off x="1178867" y="4033688"/>
            <a:ext cx="10160001" cy="4838701"/>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a:r>
              <a:t>Three-way merge</a:t>
            </a:r>
          </a:p>
        </p:txBody>
      </p:sp>
      <p:sp>
        <p:nvSpPr>
          <p:cNvPr id="339" name="Shape 339"/>
          <p:cNvSpPr/>
          <p:nvPr>
            <p:ph type="body" idx="1"/>
          </p:nvPr>
        </p:nvSpPr>
        <p:spPr>
          <a:prstGeom prst="rect">
            <a:avLst/>
          </a:prstGeom>
        </p:spPr>
        <p:txBody>
          <a:bodyPr/>
          <a:lstStyle/>
          <a:p>
            <a:pPr/>
          </a:p>
        </p:txBody>
      </p:sp>
      <p:pic>
        <p:nvPicPr>
          <p:cNvPr id="340" name="basic-merging-2.png"/>
          <p:cNvPicPr>
            <a:picLocks noChangeAspect="1"/>
          </p:cNvPicPr>
          <p:nvPr/>
        </p:nvPicPr>
        <p:blipFill>
          <a:blip r:embed="rId2">
            <a:extLst/>
          </a:blip>
          <a:stretch>
            <a:fillRect/>
          </a:stretch>
        </p:blipFill>
        <p:spPr>
          <a:xfrm>
            <a:off x="1422400" y="3427412"/>
            <a:ext cx="10160000" cy="4013201"/>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a:r>
              <a:t>Merge Conflicts</a:t>
            </a:r>
          </a:p>
        </p:txBody>
      </p:sp>
      <p:sp>
        <p:nvSpPr>
          <p:cNvPr id="343" name="Shape 343"/>
          <p:cNvSpPr/>
          <p:nvPr>
            <p:ph type="body" idx="1"/>
          </p:nvPr>
        </p:nvSpPr>
        <p:spPr>
          <a:prstGeom prst="rect">
            <a:avLst/>
          </a:prstGeom>
        </p:spPr>
        <p:txBody>
          <a:bodyPr/>
          <a:lstStyle/>
          <a:p>
            <a:pPr/>
            <a:r>
              <a:t>If you changed the same part of the same file differently in the two branches you’re merging together, Git won’t be able to merge them cleanly</a:t>
            </a:r>
          </a:p>
          <a:p>
            <a:pPr/>
            <a:r>
              <a:t>It has paused the process while you resolve the conflict. If you want to see which files are unmerged at any point after a merge conflict, you can run git status:</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a:r>
              <a:t>Merge Conflicts</a:t>
            </a:r>
          </a:p>
        </p:txBody>
      </p:sp>
      <p:sp>
        <p:nvSpPr>
          <p:cNvPr id="346" name="Shape 346"/>
          <p:cNvSpPr/>
          <p:nvPr>
            <p:ph type="body" idx="1"/>
          </p:nvPr>
        </p:nvSpPr>
        <p:spPr>
          <a:prstGeom prst="rect">
            <a:avLst/>
          </a:prstGeom>
        </p:spPr>
        <p:txBody>
          <a:bodyPr/>
          <a:lstStyle/>
          <a:p>
            <a:pPr marL="275590" indent="-275590" defTabSz="362204">
              <a:spcBef>
                <a:spcPts val="2600"/>
              </a:spcBef>
              <a:defRPr sz="2232"/>
            </a:pPr>
            <a:r>
              <a:t>Conflict-resolution markers</a:t>
            </a:r>
          </a:p>
          <a:p>
            <a:pPr lvl="2" marL="0" indent="283463" defTabSz="362204">
              <a:spcBef>
                <a:spcPts val="2600"/>
              </a:spcBef>
              <a:buSzTx/>
              <a:buNone/>
              <a:defRPr b="1" sz="2232">
                <a:latin typeface="PT Mono"/>
                <a:ea typeface="PT Mono"/>
                <a:cs typeface="PT Mono"/>
                <a:sym typeface="PT Mono"/>
              </a:defRPr>
            </a:pPr>
            <a:r>
              <a:t>&lt;&lt;&lt;&lt;&lt;&lt;&lt; HEAD:index.html</a:t>
            </a:r>
          </a:p>
          <a:p>
            <a:pPr lvl="2" marL="0" indent="283463" defTabSz="362204">
              <a:spcBef>
                <a:spcPts val="2600"/>
              </a:spcBef>
              <a:buSzTx/>
              <a:buNone/>
              <a:defRPr sz="2232">
                <a:latin typeface="PT Mono"/>
                <a:ea typeface="PT Mono"/>
                <a:cs typeface="PT Mono"/>
                <a:sym typeface="PT Mono"/>
              </a:defRPr>
            </a:pPr>
            <a:r>
              <a:t>&lt;div id="footer"&gt;contact : email.support@github.com&lt;/div&gt;</a:t>
            </a:r>
          </a:p>
          <a:p>
            <a:pPr lvl="2" marL="0" indent="283463" defTabSz="362204">
              <a:spcBef>
                <a:spcPts val="2600"/>
              </a:spcBef>
              <a:buSzTx/>
              <a:buNone/>
              <a:defRPr b="1" sz="2232">
                <a:latin typeface="PT Mono"/>
                <a:ea typeface="PT Mono"/>
                <a:cs typeface="PT Mono"/>
                <a:sym typeface="PT Mono"/>
              </a:defRPr>
            </a:pPr>
            <a:r>
              <a:t>=======</a:t>
            </a:r>
          </a:p>
          <a:p>
            <a:pPr lvl="2" marL="0" indent="283463" defTabSz="362204">
              <a:spcBef>
                <a:spcPts val="2600"/>
              </a:spcBef>
              <a:buSzTx/>
              <a:buNone/>
              <a:defRPr sz="2232">
                <a:latin typeface="PT Mono"/>
                <a:ea typeface="PT Mono"/>
                <a:cs typeface="PT Mono"/>
                <a:sym typeface="PT Mono"/>
              </a:defRPr>
            </a:pPr>
            <a:r>
              <a:t>&lt;div id=“footer"&gt;</a:t>
            </a:r>
          </a:p>
          <a:p>
            <a:pPr lvl="2" marL="0" indent="283463" defTabSz="362204">
              <a:spcBef>
                <a:spcPts val="2600"/>
              </a:spcBef>
              <a:buSzTx/>
              <a:buNone/>
              <a:defRPr sz="2232">
                <a:latin typeface="PT Mono"/>
                <a:ea typeface="PT Mono"/>
                <a:cs typeface="PT Mono"/>
                <a:sym typeface="PT Mono"/>
              </a:defRPr>
            </a:pPr>
            <a:r>
              <a:t>please contact us at support@github.com</a:t>
            </a:r>
          </a:p>
          <a:p>
            <a:pPr lvl="2" marL="0" indent="283463" defTabSz="362204">
              <a:spcBef>
                <a:spcPts val="2600"/>
              </a:spcBef>
              <a:buSzTx/>
              <a:buNone/>
              <a:defRPr sz="2232">
                <a:latin typeface="PT Mono"/>
                <a:ea typeface="PT Mono"/>
                <a:cs typeface="PT Mono"/>
                <a:sym typeface="PT Mono"/>
              </a:defRPr>
            </a:pPr>
            <a:r>
              <a:t>&lt;/div&gt;</a:t>
            </a:r>
          </a:p>
          <a:p>
            <a:pPr lvl="2" marL="0" indent="283463" defTabSz="362204">
              <a:spcBef>
                <a:spcPts val="2600"/>
              </a:spcBef>
              <a:buSzTx/>
              <a:buNone/>
              <a:defRPr b="1" sz="2232">
                <a:latin typeface="PT Mono"/>
                <a:ea typeface="PT Mono"/>
                <a:cs typeface="PT Mono"/>
                <a:sym typeface="PT Mono"/>
              </a:defRPr>
            </a:pPr>
            <a:r>
              <a:t>&gt;&gt;&gt;&gt;&gt;&gt;&gt; iss53:index.html</a:t>
            </a:r>
          </a:p>
          <a:p>
            <a:pPr marL="275590" indent="-275590" defTabSz="362204">
              <a:spcBef>
                <a:spcPts val="2600"/>
              </a:spcBef>
              <a:defRPr sz="2232"/>
            </a:pPr>
            <a:r>
              <a:t>Confirm solved conflicts</a:t>
            </a:r>
          </a:p>
          <a:p>
            <a:pPr lvl="2" marL="0" indent="283463" defTabSz="362204">
              <a:spcBef>
                <a:spcPts val="2600"/>
              </a:spcBef>
              <a:buSzTx/>
              <a:buNone/>
              <a:defRPr sz="2232">
                <a:latin typeface="PT Mono"/>
                <a:ea typeface="PT Mono"/>
                <a:cs typeface="PT Mono"/>
                <a:sym typeface="PT Mono"/>
              </a:defRPr>
            </a:pPr>
            <a:r>
              <a:t>$ git commit</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pPr/>
            <a:r>
              <a:t>Branching Workflows</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lvl1pPr defTabSz="578358">
              <a:defRPr sz="7919"/>
            </a:lvl1pPr>
          </a:lstStyle>
          <a:p>
            <a:pPr/>
            <a:r>
              <a:t>Long-Running Branches</a:t>
            </a:r>
          </a:p>
        </p:txBody>
      </p:sp>
      <p:sp>
        <p:nvSpPr>
          <p:cNvPr id="351" name="Shape 351"/>
          <p:cNvSpPr/>
          <p:nvPr>
            <p:ph type="body" idx="1"/>
          </p:nvPr>
        </p:nvSpPr>
        <p:spPr>
          <a:prstGeom prst="rect">
            <a:avLst/>
          </a:prstGeom>
        </p:spPr>
        <p:txBody>
          <a:bodyPr anchor="t"/>
          <a:lstStyle/>
          <a:p>
            <a:pPr/>
            <a:r>
              <a:t>Code that is entirely stable in their master branch</a:t>
            </a:r>
          </a:p>
          <a:p>
            <a:pPr/>
            <a:r>
              <a:t>The idea is that your branches are at various levels of stability</a:t>
            </a:r>
          </a:p>
        </p:txBody>
      </p:sp>
      <p:pic>
        <p:nvPicPr>
          <p:cNvPr id="352" name="lr-branches-2.png"/>
          <p:cNvPicPr>
            <a:picLocks noChangeAspect="1"/>
          </p:cNvPicPr>
          <p:nvPr/>
        </p:nvPicPr>
        <p:blipFill>
          <a:blip r:embed="rId2">
            <a:extLst/>
          </a:blip>
          <a:stretch>
            <a:fillRect/>
          </a:stretch>
        </p:blipFill>
        <p:spPr>
          <a:xfrm>
            <a:off x="1422400" y="5254426"/>
            <a:ext cx="10160000" cy="3708401"/>
          </a:xfrm>
          <a:prstGeom prst="rect">
            <a:avLst/>
          </a:prstGeom>
          <a:ln w="12700">
            <a:miter lim="400000"/>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pPr/>
            <a:r>
              <a:t>Topic Branches</a:t>
            </a:r>
          </a:p>
        </p:txBody>
      </p:sp>
      <p:sp>
        <p:nvSpPr>
          <p:cNvPr id="355" name="Shape 355"/>
          <p:cNvSpPr/>
          <p:nvPr>
            <p:ph type="body" idx="1"/>
          </p:nvPr>
        </p:nvSpPr>
        <p:spPr>
          <a:prstGeom prst="rect">
            <a:avLst/>
          </a:prstGeom>
        </p:spPr>
        <p:txBody>
          <a:bodyPr anchor="t"/>
          <a:lstStyle/>
          <a:p>
            <a:pPr/>
            <a:r>
              <a:t>Topic branches, however, are useful in projects of any size. A topic branch is a short-lived branch that you create and use for a single particular feature or related work</a:t>
            </a:r>
          </a:p>
        </p:txBody>
      </p:sp>
      <p:pic>
        <p:nvPicPr>
          <p:cNvPr id="356" name="topic-branches-1.png"/>
          <p:cNvPicPr>
            <a:picLocks noChangeAspect="1"/>
          </p:cNvPicPr>
          <p:nvPr/>
        </p:nvPicPr>
        <p:blipFill>
          <a:blip r:embed="rId2">
            <a:extLst/>
          </a:blip>
          <a:stretch>
            <a:fillRect/>
          </a:stretch>
        </p:blipFill>
        <p:spPr>
          <a:xfrm>
            <a:off x="5080000" y="4548414"/>
            <a:ext cx="6357977" cy="5038697"/>
          </a:xfrm>
          <a:prstGeom prst="rect">
            <a:avLst/>
          </a:prstGeom>
          <a:ln w="12700">
            <a:miter lim="400000"/>
          </a:ln>
        </p:spPr>
      </p:pic>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a:lstStyle/>
          <a:p>
            <a:pPr/>
            <a:r>
              <a:t>Remote</a:t>
            </a:r>
          </a:p>
        </p:txBody>
      </p:sp>
      <p:sp>
        <p:nvSpPr>
          <p:cNvPr id="359" name="Shape 359"/>
          <p:cNvSpPr/>
          <p:nvPr>
            <p:ph type="body" idx="1"/>
          </p:nvPr>
        </p:nvSpPr>
        <p:spPr>
          <a:prstGeom prst="rect">
            <a:avLst/>
          </a:prstGeom>
        </p:spPr>
        <p:txBody>
          <a:bodyPr/>
          <a:lstStyle/>
          <a:p>
            <a:pPr/>
            <a:r>
              <a:t>Remote-tracking branches are references to the state of remote branche</a:t>
            </a:r>
          </a:p>
          <a:p>
            <a:pPr/>
            <a:r>
              <a:t>They take the form </a:t>
            </a:r>
            <a:r>
              <a:rPr>
                <a:latin typeface="PT Mono"/>
                <a:ea typeface="PT Mono"/>
                <a:cs typeface="PT Mono"/>
                <a:sym typeface="PT Mono"/>
              </a:rPr>
              <a:t>(remote)/(branch)</a:t>
            </a:r>
            <a:endParaRPr>
              <a:latin typeface="PT Mono"/>
              <a:ea typeface="PT Mono"/>
              <a:cs typeface="PT Mono"/>
              <a:sym typeface="PT Mono"/>
            </a:endParaRPr>
          </a:p>
          <a:p>
            <a:pPr/>
            <a:r>
              <a:rPr>
                <a:latin typeface="PT Mono"/>
                <a:ea typeface="PT Mono"/>
                <a:cs typeface="PT Mono"/>
                <a:sym typeface="PT Mono"/>
              </a:rPr>
              <a:t>$ git remote add upstream </a:t>
            </a:r>
            <a:r>
              <a:rPr u="sng">
                <a:hlinkClick r:id="rId2" invalidUrl="" action="" tgtFrame="" tooltip="" history="1" highlightClick="0" endSnd="0"/>
              </a:rPr>
              <a:t>https://github.com/ORIGINAL_OWNER/ORIGINAL_REPOSITORY.git</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a:r>
              <a:t>Remote</a:t>
            </a:r>
          </a:p>
        </p:txBody>
      </p:sp>
      <p:sp>
        <p:nvSpPr>
          <p:cNvPr id="362" name="Shape 362"/>
          <p:cNvSpPr/>
          <p:nvPr>
            <p:ph type="body" idx="1"/>
          </p:nvPr>
        </p:nvSpPr>
        <p:spPr>
          <a:prstGeom prst="rect">
            <a:avLst/>
          </a:prstGeom>
        </p:spPr>
        <p:txBody>
          <a:bodyPr/>
          <a:lstStyle/>
          <a:p>
            <a:pPr/>
          </a:p>
        </p:txBody>
      </p:sp>
      <p:pic>
        <p:nvPicPr>
          <p:cNvPr id="363" name="remote-branches-1.png"/>
          <p:cNvPicPr>
            <a:picLocks noChangeAspect="1"/>
          </p:cNvPicPr>
          <p:nvPr/>
        </p:nvPicPr>
        <p:blipFill>
          <a:blip r:embed="rId2">
            <a:extLst/>
          </a:blip>
          <a:stretch>
            <a:fillRect/>
          </a:stretch>
        </p:blipFill>
        <p:spPr>
          <a:xfrm>
            <a:off x="1422400" y="2082800"/>
            <a:ext cx="10160000" cy="732790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The Problem</a:t>
            </a:r>
          </a:p>
        </p:txBody>
      </p:sp>
      <p:sp>
        <p:nvSpPr>
          <p:cNvPr id="142" name="Shape 142"/>
          <p:cNvSpPr/>
          <p:nvPr>
            <p:ph type="body" idx="1"/>
          </p:nvPr>
        </p:nvSpPr>
        <p:spPr>
          <a:prstGeom prst="rect">
            <a:avLst/>
          </a:prstGeom>
        </p:spPr>
        <p:txBody>
          <a:bodyPr/>
          <a:lstStyle/>
          <a:p>
            <a:pPr/>
          </a:p>
        </p:txBody>
      </p:sp>
      <p:pic>
        <p:nvPicPr>
          <p:cNvPr id="143" name="giphy.gif"/>
          <p:cNvPicPr>
            <a:picLocks noChangeAspect="0"/>
          </p:cNvPicPr>
          <p:nvPr/>
        </p:nvPicPr>
        <p:blipFill>
          <a:blip r:embed="rId2">
            <a:extLst/>
          </a:blip>
          <a:stretch>
            <a:fillRect/>
          </a:stretch>
        </p:blipFill>
        <p:spPr>
          <a:xfrm>
            <a:off x="1739900" y="2495550"/>
            <a:ext cx="9525000" cy="4762500"/>
          </a:xfrm>
          <a:prstGeom prst="rect">
            <a:avLst/>
          </a:prstGeom>
          <a:ln w="12700">
            <a:miter lim="400000"/>
          </a:ln>
        </p:spPr>
      </p:pic>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title"/>
          </p:nvPr>
        </p:nvSpPr>
        <p:spPr>
          <a:prstGeom prst="rect">
            <a:avLst/>
          </a:prstGeom>
        </p:spPr>
        <p:txBody>
          <a:bodyPr/>
          <a:lstStyle/>
          <a:p>
            <a:pPr/>
            <a:r>
              <a:t>Remote</a:t>
            </a:r>
          </a:p>
        </p:txBody>
      </p:sp>
      <p:sp>
        <p:nvSpPr>
          <p:cNvPr id="366" name="Shape 366"/>
          <p:cNvSpPr/>
          <p:nvPr>
            <p:ph type="body" idx="1"/>
          </p:nvPr>
        </p:nvSpPr>
        <p:spPr>
          <a:prstGeom prst="rect">
            <a:avLst/>
          </a:prstGeom>
        </p:spPr>
        <p:txBody>
          <a:bodyPr/>
          <a:lstStyle/>
          <a:p>
            <a:pPr/>
          </a:p>
        </p:txBody>
      </p:sp>
      <p:pic>
        <p:nvPicPr>
          <p:cNvPr id="367" name="remote-branches-2.png"/>
          <p:cNvPicPr>
            <a:picLocks noChangeAspect="1"/>
          </p:cNvPicPr>
          <p:nvPr/>
        </p:nvPicPr>
        <p:blipFill>
          <a:blip r:embed="rId2">
            <a:extLst/>
          </a:blip>
          <a:stretch>
            <a:fillRect/>
          </a:stretch>
        </p:blipFill>
        <p:spPr>
          <a:xfrm>
            <a:off x="1422400" y="2622550"/>
            <a:ext cx="10160000" cy="6248400"/>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a:r>
              <a:t>Tracking Branches</a:t>
            </a:r>
          </a:p>
        </p:txBody>
      </p:sp>
      <p:sp>
        <p:nvSpPr>
          <p:cNvPr id="370" name="Shape 370"/>
          <p:cNvSpPr/>
          <p:nvPr>
            <p:ph type="body" idx="1"/>
          </p:nvPr>
        </p:nvSpPr>
        <p:spPr>
          <a:prstGeom prst="rect">
            <a:avLst/>
          </a:prstGeom>
        </p:spPr>
        <p:txBody>
          <a:bodyPr/>
          <a:lstStyle/>
          <a:p>
            <a:pPr marL="360045" indent="-360045" defTabSz="473201">
              <a:spcBef>
                <a:spcPts val="3400"/>
              </a:spcBef>
              <a:defRPr sz="2916"/>
            </a:pPr>
          </a:p>
          <a:p>
            <a:pPr marL="360045" indent="-360045" defTabSz="473201">
              <a:spcBef>
                <a:spcPts val="3400"/>
              </a:spcBef>
              <a:defRPr sz="2916"/>
            </a:pPr>
            <a:r>
              <a:t>Checking out a local branch from a remote-tracking branch automatically creates what is called a “tracking branch” (and the branch it tracks is called an “upstream branch”). Tracking branches are local branches that have a direct relationship to a remote branch. If you’re on a tracking branch and type git pull, Git automatically knows which server to fetch from and branch to merge into.</a:t>
            </a:r>
          </a:p>
          <a:p>
            <a:pPr lvl="1" marL="0" indent="185165" defTabSz="473201">
              <a:spcBef>
                <a:spcPts val="3400"/>
              </a:spcBef>
              <a:buSzTx/>
              <a:buNone/>
              <a:defRPr sz="2916">
                <a:latin typeface="PT Mono"/>
                <a:ea typeface="PT Mono"/>
                <a:cs typeface="PT Mono"/>
                <a:sym typeface="PT Mono"/>
              </a:defRPr>
            </a:pPr>
            <a:r>
              <a:t>$ git checkout --track origin/serverfix</a:t>
            </a:r>
          </a:p>
          <a:p>
            <a:pPr marL="360045" indent="-360045" defTabSz="473201">
              <a:spcBef>
                <a:spcPts val="3400"/>
              </a:spcBef>
              <a:defRPr sz="2916"/>
            </a:pPr>
            <a:r>
              <a:rPr>
                <a:latin typeface="PT Mono"/>
                <a:ea typeface="PT Mono"/>
                <a:cs typeface="PT Mono"/>
                <a:sym typeface="PT Mono"/>
              </a:rPr>
              <a:t>git pull</a:t>
            </a:r>
            <a:r>
              <a:t> which is essentially a </a:t>
            </a:r>
            <a:r>
              <a:rPr>
                <a:latin typeface="PT Mono"/>
                <a:ea typeface="PT Mono"/>
                <a:cs typeface="PT Mono"/>
                <a:sym typeface="PT Mono"/>
              </a:rPr>
              <a:t>git fetch</a:t>
            </a:r>
            <a:r>
              <a:t> immediately followed by a </a:t>
            </a:r>
            <a:r>
              <a:rPr>
                <a:latin typeface="PT Mono"/>
                <a:ea typeface="PT Mono"/>
                <a:cs typeface="PT Mono"/>
                <a:sym typeface="PT Mono"/>
              </a:rPr>
              <a:t>git merge</a:t>
            </a:r>
            <a:r>
              <a:t> in most cases.</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prstGeom prst="rect">
            <a:avLst/>
          </a:prstGeom>
        </p:spPr>
        <p:txBody>
          <a:bodyPr/>
          <a:lstStyle/>
          <a:p>
            <a:pPr/>
            <a:r>
              <a:t>Rebasing</a:t>
            </a:r>
          </a:p>
        </p:txBody>
      </p:sp>
      <p:sp>
        <p:nvSpPr>
          <p:cNvPr id="373" name="Shape 373"/>
          <p:cNvSpPr/>
          <p:nvPr>
            <p:ph type="body" idx="1"/>
          </p:nvPr>
        </p:nvSpPr>
        <p:spPr>
          <a:prstGeom prst="rect">
            <a:avLst/>
          </a:prstGeom>
        </p:spPr>
        <p:txBody>
          <a:bodyPr/>
          <a:lstStyle/>
          <a:p>
            <a:pPr/>
            <a:r>
              <a:t>There are two main ways to integrate changes from one branch into another: the </a:t>
            </a:r>
            <a:r>
              <a:rPr b="1">
                <a:latin typeface="Helvetica"/>
                <a:ea typeface="Helvetica"/>
                <a:cs typeface="Helvetica"/>
                <a:sym typeface="Helvetica"/>
              </a:rPr>
              <a:t>merge</a:t>
            </a:r>
            <a:r>
              <a:t> and the </a:t>
            </a:r>
            <a:r>
              <a:rPr b="1">
                <a:latin typeface="Helvetica"/>
                <a:ea typeface="Helvetica"/>
                <a:cs typeface="Helvetica"/>
                <a:sym typeface="Helvetica"/>
              </a:rPr>
              <a:t>rebase</a:t>
            </a:r>
          </a:p>
          <a:p>
            <a:pPr/>
            <a:r>
              <a:t>With the rebase command, you can take all the changes that were committed on one branch and replay them on another one.</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pPr/>
            <a:r>
              <a:t>Rebase</a:t>
            </a:r>
          </a:p>
        </p:txBody>
      </p:sp>
      <p:sp>
        <p:nvSpPr>
          <p:cNvPr id="376" name="Shape 376"/>
          <p:cNvSpPr/>
          <p:nvPr>
            <p:ph type="body" idx="1"/>
          </p:nvPr>
        </p:nvSpPr>
        <p:spPr>
          <a:prstGeom prst="rect">
            <a:avLst/>
          </a:prstGeom>
        </p:spPr>
        <p:txBody>
          <a:bodyPr/>
          <a:lstStyle/>
          <a:p>
            <a:pPr/>
          </a:p>
        </p:txBody>
      </p:sp>
      <p:pic>
        <p:nvPicPr>
          <p:cNvPr id="377" name="basic-rebase-1.png"/>
          <p:cNvPicPr>
            <a:picLocks noChangeAspect="1"/>
          </p:cNvPicPr>
          <p:nvPr/>
        </p:nvPicPr>
        <p:blipFill>
          <a:blip r:embed="rId2">
            <a:extLst/>
          </a:blip>
          <a:stretch>
            <a:fillRect/>
          </a:stretch>
        </p:blipFill>
        <p:spPr>
          <a:xfrm>
            <a:off x="1422400" y="3314700"/>
            <a:ext cx="10160000" cy="4864100"/>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title"/>
          </p:nvPr>
        </p:nvSpPr>
        <p:spPr>
          <a:prstGeom prst="rect">
            <a:avLst/>
          </a:prstGeom>
        </p:spPr>
        <p:txBody>
          <a:bodyPr/>
          <a:lstStyle/>
          <a:p>
            <a:pPr/>
            <a:r>
              <a:t>Rebase</a:t>
            </a:r>
          </a:p>
        </p:txBody>
      </p:sp>
      <p:sp>
        <p:nvSpPr>
          <p:cNvPr id="380" name="Shape 380"/>
          <p:cNvSpPr/>
          <p:nvPr>
            <p:ph type="body" idx="1"/>
          </p:nvPr>
        </p:nvSpPr>
        <p:spPr>
          <a:prstGeom prst="rect">
            <a:avLst/>
          </a:prstGeom>
        </p:spPr>
        <p:txBody>
          <a:bodyPr/>
          <a:lstStyle/>
          <a:p>
            <a:pPr/>
          </a:p>
        </p:txBody>
      </p:sp>
      <p:pic>
        <p:nvPicPr>
          <p:cNvPr id="381" name="basic-rebase-3.png"/>
          <p:cNvPicPr>
            <a:picLocks noChangeAspect="1"/>
          </p:cNvPicPr>
          <p:nvPr/>
        </p:nvPicPr>
        <p:blipFill>
          <a:blip r:embed="rId2">
            <a:extLst/>
          </a:blip>
          <a:stretch>
            <a:fillRect/>
          </a:stretch>
        </p:blipFill>
        <p:spPr>
          <a:xfrm>
            <a:off x="1422400" y="4279900"/>
            <a:ext cx="10160000" cy="2933700"/>
          </a:xfrm>
          <a:prstGeom prst="rect">
            <a:avLst/>
          </a:prstGeom>
          <a:ln w="12700">
            <a:miter lim="400000"/>
          </a:ln>
        </p:spPr>
      </p:pic>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title"/>
          </p:nvPr>
        </p:nvSpPr>
        <p:spPr>
          <a:prstGeom prst="rect">
            <a:avLst/>
          </a:prstGeom>
        </p:spPr>
        <p:txBody>
          <a:bodyPr/>
          <a:lstStyle/>
          <a:p>
            <a:pPr/>
            <a:r>
              <a:t>Complex Rebase</a:t>
            </a:r>
          </a:p>
        </p:txBody>
      </p:sp>
      <p:sp>
        <p:nvSpPr>
          <p:cNvPr id="384" name="Shape 384"/>
          <p:cNvSpPr/>
          <p:nvPr>
            <p:ph type="body" idx="1"/>
          </p:nvPr>
        </p:nvSpPr>
        <p:spPr>
          <a:prstGeom prst="rect">
            <a:avLst/>
          </a:prstGeom>
        </p:spPr>
        <p:txBody>
          <a:bodyPr anchor="t"/>
          <a:lstStyle/>
          <a:p>
            <a:pPr marL="0" indent="0">
              <a:buSzTx/>
              <a:buNone/>
              <a:defRPr>
                <a:latin typeface="PT Mono"/>
                <a:ea typeface="PT Mono"/>
                <a:cs typeface="PT Mono"/>
                <a:sym typeface="PT Mono"/>
              </a:defRPr>
            </a:pPr>
            <a:r>
              <a:t>$ git rebase --onto master server client</a:t>
            </a:r>
          </a:p>
          <a:p>
            <a:pPr/>
            <a:r>
              <a:t>Do not rebase commits that exist outside your repository.!!!</a:t>
            </a:r>
          </a:p>
        </p:txBody>
      </p:sp>
      <p:pic>
        <p:nvPicPr>
          <p:cNvPr id="385" name="interesting-rebase-1.png"/>
          <p:cNvPicPr>
            <a:picLocks noChangeAspect="1"/>
          </p:cNvPicPr>
          <p:nvPr/>
        </p:nvPicPr>
        <p:blipFill>
          <a:blip r:embed="rId2">
            <a:extLst/>
          </a:blip>
          <a:stretch>
            <a:fillRect/>
          </a:stretch>
        </p:blipFill>
        <p:spPr>
          <a:xfrm>
            <a:off x="2471350" y="4559806"/>
            <a:ext cx="8062100" cy="4696174"/>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a:r>
              <a:t>Complex Rebase</a:t>
            </a:r>
          </a:p>
        </p:txBody>
      </p:sp>
      <p:sp>
        <p:nvSpPr>
          <p:cNvPr id="388" name="Shape 388"/>
          <p:cNvSpPr/>
          <p:nvPr>
            <p:ph type="body" idx="1"/>
          </p:nvPr>
        </p:nvSpPr>
        <p:spPr>
          <a:prstGeom prst="rect">
            <a:avLst/>
          </a:prstGeom>
        </p:spPr>
        <p:txBody>
          <a:bodyPr anchor="t"/>
          <a:lstStyle/>
          <a:p>
            <a:pPr marL="0" indent="0">
              <a:buSzTx/>
              <a:buNone/>
              <a:defRPr>
                <a:latin typeface="PT Mono"/>
                <a:ea typeface="PT Mono"/>
                <a:cs typeface="PT Mono"/>
                <a:sym typeface="PT Mono"/>
              </a:defRPr>
            </a:pPr>
            <a:r>
              <a:t>$ git rebase --onto master server client</a:t>
            </a:r>
          </a:p>
          <a:p>
            <a:pPr/>
            <a:r>
              <a:t>Do not rebase commits that exist outside your repository.!!!</a:t>
            </a:r>
          </a:p>
        </p:txBody>
      </p:sp>
      <p:pic>
        <p:nvPicPr>
          <p:cNvPr id="389" name="interesting-rebase-2.png"/>
          <p:cNvPicPr>
            <a:picLocks noChangeAspect="1"/>
          </p:cNvPicPr>
          <p:nvPr/>
        </p:nvPicPr>
        <p:blipFill>
          <a:blip r:embed="rId2">
            <a:extLst/>
          </a:blip>
          <a:stretch>
            <a:fillRect/>
          </a:stretch>
        </p:blipFill>
        <p:spPr>
          <a:xfrm>
            <a:off x="1422400" y="4744144"/>
            <a:ext cx="10160000" cy="4051301"/>
          </a:xfrm>
          <a:prstGeom prst="rect">
            <a:avLst/>
          </a:prstGeom>
          <a:ln w="12700">
            <a:miter lim="400000"/>
          </a:ln>
        </p:spPr>
      </p:pic>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title"/>
          </p:nvPr>
        </p:nvSpPr>
        <p:spPr>
          <a:prstGeom prst="rect">
            <a:avLst/>
          </a:prstGeom>
        </p:spPr>
        <p:txBody>
          <a:bodyPr/>
          <a:lstStyle/>
          <a:p>
            <a:pPr/>
            <a:r>
              <a:t>3. Advanced Topics</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p>
            <a:pPr/>
            <a:r>
              <a:t>Distributed Workflows</a:t>
            </a:r>
          </a:p>
        </p:txBody>
      </p:sp>
      <p:sp>
        <p:nvSpPr>
          <p:cNvPr id="394" name="Shape 394"/>
          <p:cNvSpPr/>
          <p:nvPr>
            <p:ph type="body" idx="1"/>
          </p:nvPr>
        </p:nvSpPr>
        <p:spPr>
          <a:prstGeom prst="rect">
            <a:avLst/>
          </a:prstGeom>
        </p:spPr>
        <p:txBody>
          <a:bodyPr/>
          <a:lstStyle/>
          <a:p>
            <a:pPr/>
          </a:p>
        </p:txBody>
      </p:sp>
      <p:pic>
        <p:nvPicPr>
          <p:cNvPr id="395" name="centralized_workflow.png"/>
          <p:cNvPicPr>
            <a:picLocks noChangeAspect="1"/>
          </p:cNvPicPr>
          <p:nvPr/>
        </p:nvPicPr>
        <p:blipFill>
          <a:blip r:embed="rId2">
            <a:extLst/>
          </a:blip>
          <a:stretch>
            <a:fillRect/>
          </a:stretch>
        </p:blipFill>
        <p:spPr>
          <a:xfrm>
            <a:off x="1422400" y="3556000"/>
            <a:ext cx="10160000" cy="4381500"/>
          </a:xfrm>
          <a:prstGeom prst="rect">
            <a:avLst/>
          </a:prstGeom>
          <a:ln w="12700">
            <a:miter lim="400000"/>
          </a:ln>
        </p:spPr>
      </p:pic>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lvl1pPr defTabSz="490727">
              <a:defRPr sz="6719"/>
            </a:lvl1pPr>
          </a:lstStyle>
          <a:p>
            <a:pPr/>
            <a:r>
              <a:t>Integration-manager workflow</a:t>
            </a:r>
          </a:p>
        </p:txBody>
      </p:sp>
      <p:sp>
        <p:nvSpPr>
          <p:cNvPr id="398" name="Shape 398"/>
          <p:cNvSpPr/>
          <p:nvPr>
            <p:ph type="body" idx="1"/>
          </p:nvPr>
        </p:nvSpPr>
        <p:spPr>
          <a:prstGeom prst="rect">
            <a:avLst/>
          </a:prstGeom>
        </p:spPr>
        <p:txBody>
          <a:bodyPr/>
          <a:lstStyle/>
          <a:p>
            <a:pPr marL="514350" indent="-514350" defTabSz="473201">
              <a:spcBef>
                <a:spcPts val="3400"/>
              </a:spcBef>
              <a:buSzPct val="100000"/>
              <a:buAutoNum type="arabicPeriod" startAt="1"/>
              <a:defRPr sz="2916"/>
            </a:pPr>
            <a:r>
              <a:t>The project maintainer pushes to their public repository.</a:t>
            </a:r>
          </a:p>
          <a:p>
            <a:pPr marL="514350" indent="-514350" defTabSz="473201">
              <a:spcBef>
                <a:spcPts val="3400"/>
              </a:spcBef>
              <a:buSzPct val="100000"/>
              <a:buAutoNum type="arabicPeriod" startAt="1"/>
              <a:defRPr sz="2916"/>
            </a:pPr>
            <a:r>
              <a:t>A contributor clones that repository and makes changes.</a:t>
            </a:r>
          </a:p>
          <a:p>
            <a:pPr marL="514350" indent="-514350" defTabSz="473201">
              <a:spcBef>
                <a:spcPts val="3400"/>
              </a:spcBef>
              <a:buSzPct val="100000"/>
              <a:buAutoNum type="arabicPeriod" startAt="1"/>
              <a:defRPr sz="2916"/>
            </a:pPr>
            <a:r>
              <a:t>The contributor pushes to their own public copy.</a:t>
            </a:r>
          </a:p>
          <a:p>
            <a:pPr marL="514350" indent="-514350" defTabSz="473201">
              <a:spcBef>
                <a:spcPts val="3400"/>
              </a:spcBef>
              <a:buSzPct val="100000"/>
              <a:buAutoNum type="arabicPeriod" startAt="1"/>
              <a:defRPr sz="2916"/>
            </a:pPr>
            <a:r>
              <a:t>The contributor sends the maintainer an email asking them to pull changes.</a:t>
            </a:r>
          </a:p>
          <a:p>
            <a:pPr marL="514350" indent="-514350" defTabSz="473201">
              <a:spcBef>
                <a:spcPts val="3400"/>
              </a:spcBef>
              <a:buSzPct val="100000"/>
              <a:buAutoNum type="arabicPeriod" startAt="1"/>
              <a:defRPr sz="2916"/>
            </a:pPr>
            <a:r>
              <a:t>The maintainer adds the contributor’s repo as a remote and merges locally.</a:t>
            </a:r>
          </a:p>
          <a:p>
            <a:pPr marL="514350" indent="-514350" defTabSz="473201">
              <a:spcBef>
                <a:spcPts val="3400"/>
              </a:spcBef>
              <a:buSzPct val="100000"/>
              <a:buAutoNum type="arabicPeriod" startAt="1"/>
              <a:defRPr sz="2916"/>
            </a:pPr>
            <a:r>
              <a:t>The maintainer pushes merged changes to the main repository.</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Mhh, solution!!!</a:t>
            </a:r>
          </a:p>
        </p:txBody>
      </p:sp>
      <p:sp>
        <p:nvSpPr>
          <p:cNvPr id="146" name="Shape 146"/>
          <p:cNvSpPr/>
          <p:nvPr>
            <p:ph type="body" idx="1"/>
          </p:nvPr>
        </p:nvSpPr>
        <p:spPr>
          <a:prstGeom prst="rect">
            <a:avLst/>
          </a:prstGeom>
        </p:spPr>
        <p:txBody>
          <a:bodyPr anchor="t"/>
          <a:lstStyle/>
          <a:p>
            <a:pPr/>
            <a:r>
              <a:t>Local version control system</a:t>
            </a:r>
          </a:p>
        </p:txBody>
      </p:sp>
      <p:pic>
        <p:nvPicPr>
          <p:cNvPr id="147" name="pasted-image.png"/>
          <p:cNvPicPr>
            <a:picLocks noChangeAspect="1"/>
          </p:cNvPicPr>
          <p:nvPr/>
        </p:nvPicPr>
        <p:blipFill>
          <a:blip r:embed="rId2">
            <a:extLst/>
          </a:blip>
          <a:stretch>
            <a:fillRect/>
          </a:stretch>
        </p:blipFill>
        <p:spPr>
          <a:xfrm>
            <a:off x="3268865" y="3432235"/>
            <a:ext cx="7363398" cy="6286501"/>
          </a:xfrm>
          <a:prstGeom prst="rect">
            <a:avLst/>
          </a:prstGeom>
          <a:ln w="12700">
            <a:miter lim="400000"/>
          </a:ln>
        </p:spPr>
      </p:pic>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lvl1pPr defTabSz="490727">
              <a:defRPr sz="6719"/>
            </a:lvl1pPr>
          </a:lstStyle>
          <a:p>
            <a:pPr/>
            <a:r>
              <a:t>Integration-manager workflow</a:t>
            </a:r>
          </a:p>
        </p:txBody>
      </p:sp>
      <p:sp>
        <p:nvSpPr>
          <p:cNvPr id="401" name="Shape 401"/>
          <p:cNvSpPr/>
          <p:nvPr>
            <p:ph type="body" idx="1"/>
          </p:nvPr>
        </p:nvSpPr>
        <p:spPr>
          <a:prstGeom prst="rect">
            <a:avLst/>
          </a:prstGeom>
        </p:spPr>
        <p:txBody>
          <a:bodyPr/>
          <a:lstStyle/>
          <a:p>
            <a:pPr/>
          </a:p>
        </p:txBody>
      </p:sp>
      <p:pic>
        <p:nvPicPr>
          <p:cNvPr id="402" name="integration-manager (1).png"/>
          <p:cNvPicPr>
            <a:picLocks noChangeAspect="1"/>
          </p:cNvPicPr>
          <p:nvPr/>
        </p:nvPicPr>
        <p:blipFill>
          <a:blip r:embed="rId2">
            <a:extLst/>
          </a:blip>
          <a:stretch>
            <a:fillRect/>
          </a:stretch>
        </p:blipFill>
        <p:spPr>
          <a:xfrm>
            <a:off x="1192986" y="4725984"/>
            <a:ext cx="10160001" cy="3390901"/>
          </a:xfrm>
          <a:prstGeom prst="rect">
            <a:avLst/>
          </a:prstGeom>
          <a:ln w="12700">
            <a:miter lim="400000"/>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title"/>
          </p:nvPr>
        </p:nvSpPr>
        <p:spPr>
          <a:prstGeom prst="rect">
            <a:avLst/>
          </a:prstGeom>
        </p:spPr>
        <p:txBody>
          <a:bodyPr/>
          <a:lstStyle/>
          <a:p>
            <a:pPr/>
            <a:r>
              <a:t>Rewriting History</a:t>
            </a:r>
          </a:p>
        </p:txBody>
      </p:sp>
      <p:sp>
        <p:nvSpPr>
          <p:cNvPr id="405" name="Shape 405"/>
          <p:cNvSpPr/>
          <p:nvPr>
            <p:ph type="body" idx="1"/>
          </p:nvPr>
        </p:nvSpPr>
        <p:spPr>
          <a:prstGeom prst="rect">
            <a:avLst/>
          </a:prstGeom>
        </p:spPr>
        <p:txBody>
          <a:bodyPr anchor="t"/>
          <a:lstStyle/>
          <a:p>
            <a:pPr/>
            <a:r>
              <a:t>Interactive rebase tool</a:t>
            </a:r>
          </a:p>
          <a:p>
            <a:pPr lvl="2" marL="0" indent="457200">
              <a:buSzTx/>
              <a:buNone/>
              <a:defRPr>
                <a:latin typeface="PT Mono"/>
                <a:ea typeface="PT Mono"/>
                <a:cs typeface="PT Mono"/>
                <a:sym typeface="PT Mono"/>
              </a:defRPr>
            </a:pPr>
            <a:r>
              <a:t>$ git rebase -i HEAD~3</a:t>
            </a:r>
          </a:p>
        </p:txBody>
      </p:sp>
      <p:pic>
        <p:nvPicPr>
          <p:cNvPr id="406" name="Screen Shot 2016-10-10 at 22.23.00.png"/>
          <p:cNvPicPr>
            <a:picLocks noChangeAspect="1"/>
          </p:cNvPicPr>
          <p:nvPr/>
        </p:nvPicPr>
        <p:blipFill>
          <a:blip r:embed="rId2">
            <a:extLst/>
          </a:blip>
          <a:stretch>
            <a:fillRect/>
          </a:stretch>
        </p:blipFill>
        <p:spPr>
          <a:xfrm>
            <a:off x="2368550" y="4421111"/>
            <a:ext cx="8267700" cy="5029201"/>
          </a:xfrm>
          <a:prstGeom prst="rect">
            <a:avLst/>
          </a:prstGeom>
          <a:ln w="12700">
            <a:miter lim="400000"/>
          </a:ln>
        </p:spPr>
      </p:pic>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pPr/>
          </a:p>
        </p:txBody>
      </p:sp>
      <p:sp>
        <p:nvSpPr>
          <p:cNvPr id="409" name="Shape 409"/>
          <p:cNvSpPr/>
          <p:nvPr>
            <p:ph type="body" idx="1"/>
          </p:nvPr>
        </p:nvSpPr>
        <p:spPr>
          <a:prstGeom prst="rect">
            <a:avLst/>
          </a:prstGeom>
        </p:spPr>
        <p:txBody>
          <a:bodyPr/>
          <a:lstStyle/>
          <a:p>
            <a:pPr/>
          </a:p>
        </p:txBody>
      </p:sp>
      <p:pic>
        <p:nvPicPr>
          <p:cNvPr id="410" name="git-rebase-interactive.gif"/>
          <p:cNvPicPr>
            <a:picLocks noChangeAspect="0"/>
          </p:cNvPicPr>
          <p:nvPr/>
        </p:nvPicPr>
        <p:blipFill>
          <a:blip r:embed="rId2">
            <a:extLst/>
          </a:blip>
          <a:stretch>
            <a:fillRect/>
          </a:stretch>
        </p:blipFill>
        <p:spPr>
          <a:xfrm>
            <a:off x="-6460" y="40356"/>
            <a:ext cx="13017720" cy="9672888"/>
          </a:xfrm>
          <a:prstGeom prst="rect">
            <a:avLst/>
          </a:prstGeom>
          <a:ln w="12700">
            <a:miter lim="400000"/>
          </a:ln>
        </p:spPr>
      </p:pic>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title"/>
          </p:nvPr>
        </p:nvSpPr>
        <p:spPr>
          <a:prstGeom prst="rect">
            <a:avLst/>
          </a:prstGeom>
        </p:spPr>
        <p:txBody>
          <a:bodyPr/>
          <a:lstStyle/>
          <a:p>
            <a:pPr/>
            <a:r>
              <a:t>Stashing</a:t>
            </a:r>
          </a:p>
        </p:txBody>
      </p:sp>
      <p:sp>
        <p:nvSpPr>
          <p:cNvPr id="413" name="Shape 413"/>
          <p:cNvSpPr/>
          <p:nvPr>
            <p:ph type="body" idx="1"/>
          </p:nvPr>
        </p:nvSpPr>
        <p:spPr>
          <a:prstGeom prst="rect">
            <a:avLst/>
          </a:prstGeom>
        </p:spPr>
        <p:txBody>
          <a:bodyPr anchor="t"/>
          <a:lstStyle/>
          <a:p>
            <a:pPr/>
          </a:p>
          <a:p>
            <a:pPr/>
            <a:r>
              <a:t>store (something) safely and secretly in a specified place</a:t>
            </a:r>
          </a:p>
          <a:p>
            <a:pPr lvl="1" marL="0" indent="228600">
              <a:buSzTx/>
              <a:buNone/>
              <a:defRPr>
                <a:latin typeface="PT Mono"/>
                <a:ea typeface="PT Mono"/>
                <a:cs typeface="PT Mono"/>
                <a:sym typeface="PT Mono"/>
              </a:defRPr>
            </a:pPr>
            <a:r>
              <a:t>$ git stash -u</a:t>
            </a:r>
          </a:p>
          <a:p>
            <a:pPr lvl="1" marL="0" indent="228600">
              <a:buSzTx/>
              <a:buNone/>
              <a:defRPr>
                <a:latin typeface="PT Mono"/>
                <a:ea typeface="PT Mono"/>
                <a:cs typeface="PT Mono"/>
                <a:sym typeface="PT Mono"/>
              </a:defRPr>
            </a:pPr>
            <a:r>
              <a:t>$ git stash pop</a:t>
            </a: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a:p>
        </p:txBody>
      </p:sp>
      <p:sp>
        <p:nvSpPr>
          <p:cNvPr id="416" name="Shape 416"/>
          <p:cNvSpPr/>
          <p:nvPr>
            <p:ph type="body" idx="1"/>
          </p:nvPr>
        </p:nvSpPr>
        <p:spPr>
          <a:prstGeom prst="rect">
            <a:avLst/>
          </a:prstGeom>
        </p:spPr>
        <p:txBody>
          <a:bodyPr/>
          <a:lstStyle/>
          <a:p>
            <a:pPr/>
          </a:p>
        </p:txBody>
      </p:sp>
      <p:pic>
        <p:nvPicPr>
          <p:cNvPr id="417" name="git-shashing.gif"/>
          <p:cNvPicPr>
            <a:picLocks noChangeAspect="0"/>
          </p:cNvPicPr>
          <p:nvPr/>
        </p:nvPicPr>
        <p:blipFill>
          <a:blip r:embed="rId2">
            <a:extLst/>
          </a:blip>
          <a:stretch>
            <a:fillRect/>
          </a:stretch>
        </p:blipFill>
        <p:spPr>
          <a:xfrm>
            <a:off x="6792" y="50202"/>
            <a:ext cx="12991216" cy="9653196"/>
          </a:xfrm>
          <a:prstGeom prst="rect">
            <a:avLst/>
          </a:prstGeom>
          <a:ln w="12700">
            <a:miter lim="400000"/>
          </a:ln>
        </p:spPr>
      </p:pic>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title"/>
          </p:nvPr>
        </p:nvSpPr>
        <p:spPr>
          <a:prstGeom prst="rect">
            <a:avLst/>
          </a:prstGeom>
        </p:spPr>
        <p:txBody>
          <a:bodyPr/>
          <a:lstStyle/>
          <a:p>
            <a:pPr/>
            <a:r>
              <a:t>Submodules</a:t>
            </a:r>
          </a:p>
        </p:txBody>
      </p:sp>
      <p:sp>
        <p:nvSpPr>
          <p:cNvPr id="420" name="Shape 420"/>
          <p:cNvSpPr/>
          <p:nvPr>
            <p:ph type="body" idx="1"/>
          </p:nvPr>
        </p:nvSpPr>
        <p:spPr>
          <a:prstGeom prst="rect">
            <a:avLst/>
          </a:prstGeom>
        </p:spPr>
        <p:txBody>
          <a:bodyPr/>
          <a:lstStyle/>
          <a:p>
            <a:pPr/>
            <a:r>
              <a:t>Git repository inside another git repository</a:t>
            </a:r>
          </a:p>
          <a:p>
            <a:pPr/>
            <a:r>
              <a:t>No time to explain sorry :(</a:t>
            </a: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lvl1pPr defTabSz="514095">
              <a:defRPr sz="7040"/>
            </a:lvl1pPr>
          </a:lstStyle>
          <a:p>
            <a:pPr/>
            <a:r>
              <a:t>4. Demo (how to contributo to an open-source project)</a:t>
            </a: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p>
            <a:pPr/>
            <a:r>
              <a:t>Need help?</a:t>
            </a:r>
          </a:p>
        </p:txBody>
      </p:sp>
      <p:sp>
        <p:nvSpPr>
          <p:cNvPr id="425" name="Shape 425"/>
          <p:cNvSpPr/>
          <p:nvPr>
            <p:ph type="body" idx="1"/>
          </p:nvPr>
        </p:nvSpPr>
        <p:spPr>
          <a:prstGeom prst="rect">
            <a:avLst/>
          </a:prstGeom>
        </p:spPr>
        <p:txBody>
          <a:bodyPr/>
          <a:lstStyle/>
          <a:p>
            <a:pPr/>
            <a:r>
              <a:t>IRC (</a:t>
            </a:r>
            <a:r>
              <a:rPr u="sng">
                <a:hlinkClick r:id="rId2" invalidUrl="" action="" tgtFrame="" tooltip="" history="1" highlightClick="0" endSnd="0"/>
              </a:rPr>
              <a:t>irc.freenode.net</a:t>
            </a:r>
            <a:r>
              <a:t>) #git #github</a:t>
            </a:r>
          </a:p>
          <a:p>
            <a:pPr/>
            <a:r>
              <a:rPr u="sng">
                <a:hlinkClick r:id="rId3" invalidUrl="" action="" tgtFrame="" tooltip="" history="1" highlightClick="0" endSnd="0"/>
              </a:rPr>
              <a:t>https://git-scm.com</a:t>
            </a:r>
          </a:p>
          <a:p>
            <a:pPr/>
            <a:r>
              <a:rPr u="sng">
                <a:hlinkClick r:id="rId4" invalidUrl="" action="" tgtFrame="" tooltip="" history="1" highlightClick="0" endSnd="0"/>
              </a:rPr>
              <a:t>https://www.codeschool.com/learn/git</a:t>
            </a:r>
          </a:p>
          <a:p>
            <a:pPr/>
            <a:r>
              <a:rPr u="sng">
                <a:hlinkClick r:id="rId5" invalidUrl="" action="" tgtFrame="" tooltip="" history="1" highlightClick="0" endSnd="0"/>
              </a:rPr>
              <a:t>https://www.codeschool.com/courses/try-git</a:t>
            </a:r>
          </a:p>
          <a:p>
            <a:pPr/>
            <a:r>
              <a:t>Git is your Best Frient ;)</a:t>
            </a:r>
          </a:p>
          <a:p>
            <a:pPr lvl="2" marL="0" indent="457200">
              <a:buSzTx/>
              <a:buNone/>
              <a:defRPr>
                <a:latin typeface="PT Mono"/>
                <a:ea typeface="PT Mono"/>
                <a:cs typeface="PT Mono"/>
                <a:sym typeface="PT Mono"/>
              </a:defRPr>
            </a:pPr>
            <a:r>
              <a:t>$ git help &lt;verb&gt;</a:t>
            </a: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title"/>
          </p:nvPr>
        </p:nvSpPr>
        <p:spPr>
          <a:prstGeom prst="rect">
            <a:avLst/>
          </a:prstGeom>
        </p:spPr>
        <p:txBody>
          <a:bodyPr/>
          <a:lstStyle/>
          <a:p>
            <a:pPr/>
            <a:r>
              <a:t>Thanks, Q/A?</a:t>
            </a:r>
          </a:p>
        </p:txBody>
      </p:sp>
      <p:pic>
        <p:nvPicPr>
          <p:cNvPr id="428" name="webisart.png"/>
          <p:cNvPicPr>
            <a:picLocks noChangeAspect="1"/>
          </p:cNvPicPr>
          <p:nvPr/>
        </p:nvPicPr>
        <p:blipFill>
          <a:blip r:embed="rId2">
            <a:extLst/>
          </a:blip>
          <a:stretch>
            <a:fillRect/>
          </a:stretch>
        </p:blipFill>
        <p:spPr>
          <a:xfrm>
            <a:off x="3649387" y="2082800"/>
            <a:ext cx="5706027" cy="1392271"/>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Mhh, solution!!!</a:t>
            </a:r>
          </a:p>
        </p:txBody>
      </p:sp>
      <p:sp>
        <p:nvSpPr>
          <p:cNvPr id="150" name="Shape 150"/>
          <p:cNvSpPr/>
          <p:nvPr>
            <p:ph type="body" idx="1"/>
          </p:nvPr>
        </p:nvSpPr>
        <p:spPr>
          <a:prstGeom prst="rect">
            <a:avLst/>
          </a:prstGeom>
        </p:spPr>
        <p:txBody>
          <a:bodyPr anchor="t"/>
          <a:lstStyle/>
          <a:p>
            <a:pPr/>
            <a:r>
              <a:t>Central version control system</a:t>
            </a:r>
          </a:p>
        </p:txBody>
      </p:sp>
      <p:pic>
        <p:nvPicPr>
          <p:cNvPr id="151" name="pasted-image.png"/>
          <p:cNvPicPr>
            <a:picLocks noChangeAspect="1"/>
          </p:cNvPicPr>
          <p:nvPr/>
        </p:nvPicPr>
        <p:blipFill>
          <a:blip r:embed="rId2">
            <a:extLst/>
          </a:blip>
          <a:stretch>
            <a:fillRect/>
          </a:stretch>
        </p:blipFill>
        <p:spPr>
          <a:xfrm>
            <a:off x="2775503" y="3863543"/>
            <a:ext cx="7453794" cy="5180388"/>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